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7" r:id="rId49"/>
    <p:sldId id="308" r:id="rId50"/>
    <p:sldId id="310" r:id="rId51"/>
    <p:sldId id="311" r:id="rId52"/>
    <p:sldId id="309" r:id="rId53"/>
    <p:sldId id="312" r:id="rId54"/>
    <p:sldId id="315" r:id="rId55"/>
    <p:sldId id="314" r:id="rId56"/>
    <p:sldId id="313" r:id="rId57"/>
    <p:sldId id="303" r:id="rId58"/>
    <p:sldId id="304" r:id="rId59"/>
    <p:sldId id="305" r:id="rId60"/>
    <p:sldId id="306" r:id="rId6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It is unclear whether patients benefit from SLAP repair at all. Some studies suggest that people do better with a biceps tenotomy or tenodesis.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54001" y="8763000"/>
            <a:ext cx="342901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508000" y="5918200"/>
            <a:ext cx="11988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3000" i="1">
                <a:solidFill>
                  <a:srgbClr val="9D9D9D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6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9895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600"/>
            </a:lvl1pPr>
          </a:lstStyle>
          <a:p>
            <a:r>
              <a:t>“Type a quote here.” 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idx="21"/>
          </p:nvPr>
        </p:nvSpPr>
        <p:spPr>
          <a:xfrm>
            <a:off x="-114300" y="0"/>
            <a:ext cx="1462278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mage"/>
          <p:cNvSpPr>
            <a:spLocks noGrp="1"/>
          </p:cNvSpPr>
          <p:nvPr>
            <p:ph type="pic" idx="21"/>
          </p:nvPr>
        </p:nvSpPr>
        <p:spPr>
          <a:xfrm>
            <a:off x="622300" y="101600"/>
            <a:ext cx="11760200" cy="78401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age"/>
          <p:cNvSpPr>
            <a:spLocks noGrp="1"/>
          </p:cNvSpPr>
          <p:nvPr>
            <p:ph type="pic" sz="half" idx="21"/>
          </p:nvPr>
        </p:nvSpPr>
        <p:spPr>
          <a:xfrm>
            <a:off x="6807200" y="596900"/>
            <a:ext cx="5575300" cy="832560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>
            <a:off x="508000" y="25781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Line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Line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" name="Line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Line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ine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Line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Line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7" name="Image"/>
          <p:cNvSpPr>
            <a:spLocks noGrp="1"/>
          </p:cNvSpPr>
          <p:nvPr>
            <p:ph type="pic" sz="half" idx="21"/>
          </p:nvPr>
        </p:nvSpPr>
        <p:spPr>
          <a:xfrm>
            <a:off x="-838200" y="2997200"/>
            <a:ext cx="8286750" cy="5524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Image"/>
          <p:cNvSpPr>
            <a:spLocks noGrp="1"/>
          </p:cNvSpPr>
          <p:nvPr>
            <p:ph type="pic" sz="quarter" idx="21"/>
          </p:nvPr>
        </p:nvSpPr>
        <p:spPr>
          <a:xfrm>
            <a:off x="6642100" y="914400"/>
            <a:ext cx="5727700" cy="382045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Image"/>
          <p:cNvSpPr>
            <a:spLocks noGrp="1"/>
          </p:cNvSpPr>
          <p:nvPr>
            <p:ph type="pic" sz="quarter" idx="22"/>
          </p:nvPr>
        </p:nvSpPr>
        <p:spPr>
          <a:xfrm>
            <a:off x="6654800" y="4851400"/>
            <a:ext cx="5753100" cy="3835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Image"/>
          <p:cNvSpPr>
            <a:spLocks noGrp="1"/>
          </p:cNvSpPr>
          <p:nvPr>
            <p:ph type="pic" sz="half" idx="23"/>
          </p:nvPr>
        </p:nvSpPr>
        <p:spPr>
          <a:xfrm>
            <a:off x="622300" y="584200"/>
            <a:ext cx="5575300" cy="832560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228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457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685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9144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11430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1371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1600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1828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8382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12573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16764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20955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25146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29337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33528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37719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ap lesions"/>
          <p:cNvSpPr txBox="1">
            <a:spLocks noGrp="1"/>
          </p:cNvSpPr>
          <p:nvPr>
            <p:ph type="title"/>
          </p:nvPr>
        </p:nvSpPr>
        <p:spPr>
          <a:xfrm>
            <a:off x="508000" y="1048091"/>
            <a:ext cx="11988800" cy="1968982"/>
          </a:xfrm>
          <a:prstGeom prst="rect">
            <a:avLst/>
          </a:prstGeom>
        </p:spPr>
        <p:txBody>
          <a:bodyPr/>
          <a:lstStyle>
            <a:lvl1pPr algn="ctr" defTabSz="502412">
              <a:defRPr sz="12900"/>
            </a:lvl1pPr>
          </a:lstStyle>
          <a:p>
            <a:r>
              <a:t>SLap lesions</a:t>
            </a:r>
          </a:p>
        </p:txBody>
      </p:sp>
      <p:sp>
        <p:nvSpPr>
          <p:cNvPr id="132" name="Tyler Kent, M.D."/>
          <p:cNvSpPr txBox="1">
            <a:spLocks noGrp="1"/>
          </p:cNvSpPr>
          <p:nvPr>
            <p:ph type="body" sz="quarter" idx="1"/>
          </p:nvPr>
        </p:nvSpPr>
        <p:spPr>
          <a:xfrm>
            <a:off x="508000" y="8653848"/>
            <a:ext cx="11988800" cy="45205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r"/>
          </a:lstStyle>
          <a:p>
            <a:r>
              <a:t>Tyler Kent, M.D.</a:t>
            </a:r>
          </a:p>
        </p:txBody>
      </p:sp>
      <p:pic>
        <p:nvPicPr>
          <p:cNvPr id="133" name="428B6DE8-56ED-46AA-B11F-0E442A7D9A43-L0-001.gif" descr="428B6DE8-56ED-46AA-B11F-0E442A7D9A43-L0-001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01284" y="3006519"/>
            <a:ext cx="8002232" cy="5545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upraglenoid tuberc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Supraglenoid tubercle</a:t>
            </a:r>
          </a:p>
        </p:txBody>
      </p:sp>
      <p:sp>
        <p:nvSpPr>
          <p:cNvPr id="166" name="40-60% of long head biceps origin…"/>
          <p:cNvSpPr txBox="1">
            <a:spLocks noGrp="1"/>
          </p:cNvSpPr>
          <p:nvPr>
            <p:ph type="body" sz="quarter" idx="1"/>
          </p:nvPr>
        </p:nvSpPr>
        <p:spPr>
          <a:xfrm>
            <a:off x="508000" y="3035300"/>
            <a:ext cx="11988800" cy="160885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06527" indent="-406527" defTabSz="566674">
              <a:spcBef>
                <a:spcPts val="4000"/>
              </a:spcBef>
              <a:buBlip>
                <a:blip r:embed="rId2"/>
              </a:buBlip>
              <a:defRPr sz="3298"/>
            </a:pPr>
            <a:r>
              <a:t>40-60% of long head biceps origin</a:t>
            </a:r>
          </a:p>
          <a:p>
            <a:pPr marL="406527" indent="-406527" defTabSz="566674">
              <a:spcBef>
                <a:spcPts val="4000"/>
              </a:spcBef>
              <a:buBlip>
                <a:blip r:embed="rId2"/>
              </a:buBlip>
              <a:defRPr sz="3298"/>
            </a:pPr>
            <a:r>
              <a:t>Medial insertion site of superior labrum</a:t>
            </a:r>
          </a:p>
        </p:txBody>
      </p:sp>
      <p:pic>
        <p:nvPicPr>
          <p:cNvPr id="167" name="D2B9C4B5-EAC4-4DEF-A1E2-5181A30171FB-L0-001.jpeg" descr="D2B9C4B5-EAC4-4DEF-A1E2-5181A30171FB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398" y="4641850"/>
            <a:ext cx="7045246" cy="4348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abral struc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Labral structure</a:t>
            </a:r>
          </a:p>
        </p:txBody>
      </p:sp>
      <p:sp>
        <p:nvSpPr>
          <p:cNvPr id="170" name="Primarily fibrou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Primarily fibrous </a:t>
            </a:r>
          </a:p>
          <a:p>
            <a:pPr>
              <a:buBlip>
                <a:blip r:embed="rId2"/>
              </a:buBlip>
            </a:pPr>
            <a:r>
              <a:t>Very little elastin</a:t>
            </a:r>
          </a:p>
          <a:p>
            <a:pPr>
              <a:buBlip>
                <a:blip r:embed="rId2"/>
              </a:buBlip>
            </a:pPr>
            <a:r>
              <a:t>Fibrocartilagenous transition point to glenoid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Hist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Histology</a:t>
            </a:r>
          </a:p>
        </p:txBody>
      </p:sp>
      <p:sp>
        <p:nvSpPr>
          <p:cNvPr id="173" name="Parallel, circumferential collagen…"/>
          <p:cNvSpPr txBox="1"/>
          <p:nvPr/>
        </p:nvSpPr>
        <p:spPr>
          <a:xfrm>
            <a:off x="492218" y="2940048"/>
            <a:ext cx="5121647" cy="582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3752" indent="-443752" algn="l">
              <a:buClr>
                <a:srgbClr val="BEBEBE"/>
              </a:buClr>
              <a:buSzPct val="125000"/>
              <a:buChar char="•"/>
            </a:pPr>
            <a:r>
              <a:t>Parallel, circumferential collagen</a:t>
            </a:r>
          </a:p>
          <a:p>
            <a:pPr marL="443752" indent="-443752" algn="l">
              <a:buClr>
                <a:srgbClr val="BEBEBE"/>
              </a:buClr>
              <a:buSzPct val="125000"/>
              <a:buChar char="•"/>
            </a:pPr>
            <a:endParaRPr/>
          </a:p>
          <a:p>
            <a:pPr marL="443752" indent="-443752" algn="l">
              <a:buClr>
                <a:srgbClr val="BEBEBE"/>
              </a:buClr>
              <a:buSzPct val="125000"/>
              <a:buChar char="•"/>
            </a:pPr>
            <a:r>
              <a:t>Fibrocartilagenous zone borders glenoid hyaline cartilage </a:t>
            </a:r>
          </a:p>
          <a:p>
            <a:pPr marL="443752" indent="-443752" algn="l">
              <a:buClr>
                <a:srgbClr val="BEBEBE"/>
              </a:buClr>
              <a:buSzPct val="125000"/>
              <a:buChar char="•"/>
            </a:pPr>
            <a:endParaRPr/>
          </a:p>
          <a:p>
            <a:pPr marL="443752" indent="-443752" algn="l">
              <a:buClr>
                <a:srgbClr val="BEBEBE"/>
              </a:buClr>
              <a:buSzPct val="125000"/>
              <a:buChar char="•"/>
            </a:pPr>
            <a:r>
              <a:t>Synovial recess</a:t>
            </a:r>
          </a:p>
          <a:p>
            <a:pPr marL="443752" indent="-443752" algn="l">
              <a:buClr>
                <a:srgbClr val="BEBEBE"/>
              </a:buClr>
              <a:buSzPct val="125000"/>
              <a:buChar char="•"/>
            </a:pPr>
            <a:endParaRPr/>
          </a:p>
          <a:p>
            <a:pPr marL="443752" indent="-443752" algn="l">
              <a:buClr>
                <a:srgbClr val="BEBEBE"/>
              </a:buClr>
              <a:buSzPct val="125000"/>
              <a:buChar char="•"/>
            </a:pPr>
            <a:r>
              <a:t>LHB partially inserts onto labrum</a:t>
            </a:r>
          </a:p>
        </p:txBody>
      </p:sp>
      <p:pic>
        <p:nvPicPr>
          <p:cNvPr id="174" name="D3C17978-11E6-4D5A-94B3-0A49A10C28B7-L0-001.jpeg" descr="D3C17978-11E6-4D5A-94B3-0A49A10C28B7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003" y="3704647"/>
            <a:ext cx="3884612" cy="4300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272905FE-25D9-46D9-A5E3-A48579EE5723-L0-001.jpeg" descr="272905FE-25D9-46D9-A5E3-A48579EE5723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689" y="3200399"/>
            <a:ext cx="3404526" cy="5353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Labral fun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Labral functions</a:t>
            </a:r>
          </a:p>
        </p:txBody>
      </p:sp>
      <p:sp>
        <p:nvSpPr>
          <p:cNvPr id="178" name="Augments concavity of glenoid…"/>
          <p:cNvSpPr txBox="1">
            <a:spLocks noGrp="1"/>
          </p:cNvSpPr>
          <p:nvPr>
            <p:ph type="body" sz="half" idx="1"/>
          </p:nvPr>
        </p:nvSpPr>
        <p:spPr>
          <a:xfrm>
            <a:off x="508000" y="3035300"/>
            <a:ext cx="6190208" cy="5727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Augments concavity of glenoid</a:t>
            </a:r>
          </a:p>
          <a:p>
            <a:pPr>
              <a:buBlip>
                <a:blip r:embed="rId2"/>
              </a:buBlip>
            </a:pPr>
            <a:r>
              <a:t>Increases diameter of glenoid</a:t>
            </a:r>
          </a:p>
          <a:p>
            <a:pPr>
              <a:buBlip>
                <a:blip r:embed="rId2"/>
              </a:buBlip>
            </a:pPr>
            <a:r>
              <a:t>Provides negative pressure</a:t>
            </a:r>
          </a:p>
          <a:p>
            <a:pPr>
              <a:buBlip>
                <a:blip r:embed="rId2"/>
              </a:buBlip>
            </a:pPr>
            <a:r>
              <a:t>Attachment site for glenohumeral ligaments</a:t>
            </a:r>
          </a:p>
        </p:txBody>
      </p:sp>
      <p:pic>
        <p:nvPicPr>
          <p:cNvPr id="179" name="51318AC6-C1CE-4A29-910A-A518E4D06978-L0-001.jpeg" descr="51318AC6-C1CE-4A29-910A-A518E4D06978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858" y="3564949"/>
            <a:ext cx="5470719" cy="457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Labral blood suppl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Labral blood supply</a:t>
            </a:r>
          </a:p>
        </p:txBody>
      </p:sp>
      <p:sp>
        <p:nvSpPr>
          <p:cNvPr id="182" name="Suprascapular artery…"/>
          <p:cNvSpPr txBox="1">
            <a:spLocks noGrp="1"/>
          </p:cNvSpPr>
          <p:nvPr>
            <p:ph type="body" sz="half" idx="1"/>
          </p:nvPr>
        </p:nvSpPr>
        <p:spPr>
          <a:xfrm>
            <a:off x="7079613" y="3092448"/>
            <a:ext cx="5727701" cy="5524501"/>
          </a:xfrm>
          <a:prstGeom prst="rect">
            <a:avLst/>
          </a:prstGeom>
        </p:spPr>
        <p:txBody>
          <a:bodyPr/>
          <a:lstStyle/>
          <a:p>
            <a:pPr marL="410718" indent="-410718" defTabSz="572516">
              <a:spcBef>
                <a:spcPts val="4100"/>
              </a:spcBef>
              <a:buSzPct val="30000"/>
              <a:buBlip>
                <a:blip r:embed="rId2"/>
              </a:buBlip>
              <a:defRPr sz="3332"/>
            </a:pPr>
            <a:r>
              <a:rPr dirty="0"/>
              <a:t>Suprascapular artery</a:t>
            </a:r>
          </a:p>
          <a:p>
            <a:pPr marL="410718" indent="-410718" defTabSz="572516">
              <a:spcBef>
                <a:spcPts val="4100"/>
              </a:spcBef>
              <a:buSzPct val="30000"/>
              <a:buBlip>
                <a:blip r:embed="rId2"/>
              </a:buBlip>
              <a:defRPr sz="3332"/>
            </a:pPr>
            <a:r>
              <a:rPr dirty="0"/>
              <a:t>Subscapular Circumflex artery</a:t>
            </a:r>
          </a:p>
          <a:p>
            <a:pPr marL="410718" indent="-410718" defTabSz="572516">
              <a:spcBef>
                <a:spcPts val="4100"/>
              </a:spcBef>
              <a:buSzPct val="30000"/>
              <a:buBlip>
                <a:blip r:embed="rId2"/>
              </a:buBlip>
              <a:defRPr sz="3332"/>
            </a:pPr>
            <a:r>
              <a:rPr dirty="0"/>
              <a:t>Circumflex hum</a:t>
            </a:r>
            <a:r>
              <a:rPr lang="en-US" dirty="0"/>
              <a:t>e</a:t>
            </a:r>
            <a:r>
              <a:rPr dirty="0"/>
              <a:t>ral arteries (posterior&gt;anterior)</a:t>
            </a:r>
          </a:p>
          <a:p>
            <a:pPr marL="410718" indent="-410718" defTabSz="572516">
              <a:spcBef>
                <a:spcPts val="4100"/>
              </a:spcBef>
              <a:buSzPct val="30000"/>
              <a:buBlip>
                <a:blip r:embed="rId2"/>
              </a:buBlip>
              <a:defRPr sz="3332"/>
            </a:pPr>
            <a:r>
              <a:rPr dirty="0"/>
              <a:t>Inner portion is avascular </a:t>
            </a:r>
          </a:p>
          <a:p>
            <a:pPr marL="410718" indent="-410718" defTabSz="572516">
              <a:spcBef>
                <a:spcPts val="4100"/>
              </a:spcBef>
              <a:buSzPct val="30000"/>
              <a:buBlip>
                <a:blip r:embed="rId2"/>
              </a:buBlip>
              <a:defRPr sz="3332"/>
            </a:pPr>
            <a:r>
              <a:rPr dirty="0" err="1"/>
              <a:t>Anterosup</a:t>
            </a:r>
            <a:r>
              <a:rPr dirty="0"/>
              <a:t> &lt; </a:t>
            </a:r>
            <a:r>
              <a:rPr dirty="0" err="1"/>
              <a:t>Inferopost</a:t>
            </a:r>
            <a:endParaRPr dirty="0"/>
          </a:p>
        </p:txBody>
      </p:sp>
      <p:pic>
        <p:nvPicPr>
          <p:cNvPr id="183" name="B31E211A-5B55-4222-A2A9-9A5AD0F326A3-L0-001.jpeg" descr="B31E211A-5B55-4222-A2A9-9A5AD0F326A3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71" y="3582037"/>
            <a:ext cx="6708294" cy="4545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Labral vari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Labral variations</a:t>
            </a:r>
          </a:p>
        </p:txBody>
      </p:sp>
      <p:sp>
        <p:nvSpPr>
          <p:cNvPr id="186" name="Prevalence of ~13%…"/>
          <p:cNvSpPr txBox="1">
            <a:spLocks noGrp="1"/>
          </p:cNvSpPr>
          <p:nvPr>
            <p:ph type="body" sz="half" idx="1"/>
          </p:nvPr>
        </p:nvSpPr>
        <p:spPr>
          <a:xfrm>
            <a:off x="508000" y="2728496"/>
            <a:ext cx="5875734" cy="634130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Prevalence of ~13%</a:t>
            </a:r>
          </a:p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Meniscoid labrum</a:t>
            </a:r>
          </a:p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Sublabral foramen</a:t>
            </a:r>
          </a:p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Sublabral foramen with cordlike middle glenohumeral ligament</a:t>
            </a:r>
          </a:p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Absent anterosuperior labrum with cordlike middle glenohumeral ligament (Buford Complex)</a:t>
            </a:r>
          </a:p>
        </p:txBody>
      </p:sp>
      <p:pic>
        <p:nvPicPr>
          <p:cNvPr id="187" name="ACC99A5A-BF60-4638-B06B-D3B504BCA26F-L0-001.jpeg" descr="ACC99A5A-BF60-4638-B06B-D3B504BCA26F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061" y="2622551"/>
            <a:ext cx="4969650" cy="655319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AAOS Comprehensive Ortho Review 2, 2014"/>
          <p:cNvSpPr txBox="1"/>
          <p:nvPr/>
        </p:nvSpPr>
        <p:spPr>
          <a:xfrm>
            <a:off x="7685875" y="9315448"/>
            <a:ext cx="480858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AAOS Comprehensive Ortho Review 2, 2014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Labral vari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Labral variations</a:t>
            </a:r>
          </a:p>
        </p:txBody>
      </p:sp>
      <p:pic>
        <p:nvPicPr>
          <p:cNvPr id="191" name="71BDA728-F111-4937-98DA-D5E539DC01E4-L0-001.jpeg" descr="71BDA728-F111-4937-98DA-D5E539DC01E4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7" y="3846236"/>
            <a:ext cx="12839486" cy="4016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Meniscoid labr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Meniscoid labrum</a:t>
            </a:r>
          </a:p>
        </p:txBody>
      </p:sp>
      <p:pic>
        <p:nvPicPr>
          <p:cNvPr id="194" name="998C5636-5783-47E6-9924-4FF8100D86B6-L0-001.jpeg" descr="998C5636-5783-47E6-9924-4FF8100D86B6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866" y="1978884"/>
            <a:ext cx="6516163" cy="7476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E2F53304-644A-4AAD-94FA-F28A28951EF5-L0-001.jpeg" descr="E2F53304-644A-4AAD-94FA-F28A28951EF5-L0-001.jpeg"/>
          <p:cNvPicPr>
            <a:picLocks noChangeAspect="1"/>
          </p:cNvPicPr>
          <p:nvPr/>
        </p:nvPicPr>
        <p:blipFill>
          <a:blip r:embed="rId3"/>
          <a:srcRect l="3254" t="3254" r="3254" b="3254"/>
          <a:stretch>
            <a:fillRect/>
          </a:stretch>
        </p:blipFill>
        <p:spPr>
          <a:xfrm>
            <a:off x="370572" y="1982228"/>
            <a:ext cx="5740631" cy="7469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Biceps orientation &amp; fun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Biceps orientation &amp; function</a:t>
            </a:r>
          </a:p>
        </p:txBody>
      </p:sp>
      <p:sp>
        <p:nvSpPr>
          <p:cNvPr id="198" name="Typically posterior…"/>
          <p:cNvSpPr txBox="1">
            <a:spLocks noGrp="1"/>
          </p:cNvSpPr>
          <p:nvPr>
            <p:ph type="body" sz="half" idx="1"/>
          </p:nvPr>
        </p:nvSpPr>
        <p:spPr>
          <a:xfrm>
            <a:off x="508000" y="3035300"/>
            <a:ext cx="5208436" cy="572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t>Typically posterior</a:t>
            </a:r>
          </a:p>
          <a:p>
            <a:pPr>
              <a:buBlip>
                <a:blip r:embed="rId2"/>
              </a:buBlip>
            </a:pPr>
            <a:r>
              <a:t>Static humeral head depressor (2` stabilizer to ant/post translation in abd/ER</a:t>
            </a:r>
          </a:p>
          <a:p>
            <a:pPr>
              <a:buBlip>
                <a:blip r:embed="rId2"/>
              </a:buBlip>
            </a:pPr>
            <a:r>
              <a:t>Proper tension improves torsional rigidity in abd/ER</a:t>
            </a:r>
          </a:p>
          <a:p>
            <a:pPr>
              <a:buBlip>
                <a:blip r:embed="rId2"/>
              </a:buBlip>
            </a:pPr>
            <a:r>
              <a:t>Overconstraint = stiffness</a:t>
            </a:r>
          </a:p>
        </p:txBody>
      </p:sp>
      <p:pic>
        <p:nvPicPr>
          <p:cNvPr id="199" name="E6CBCFCF-7673-4EDF-A17B-EE2DD43639AF-L0-001.jpeg" descr="E6CBCFCF-7673-4EDF-A17B-EE2DD43639AF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274" y="2877728"/>
            <a:ext cx="6780291" cy="5953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Biceps s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Biceps sling</a:t>
            </a:r>
          </a:p>
        </p:txBody>
      </p:sp>
      <p:sp>
        <p:nvSpPr>
          <p:cNvPr id="202" name="Intertubercular groov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14909" indent="-414909" defTabSz="578358">
              <a:spcBef>
                <a:spcPts val="4100"/>
              </a:spcBef>
              <a:buBlip>
                <a:blip r:embed="rId2"/>
              </a:buBlip>
              <a:defRPr sz="3366"/>
            </a:pPr>
            <a:r>
              <a:t>Intertubercular groove </a:t>
            </a:r>
          </a:p>
          <a:p>
            <a:pPr marL="414909" indent="-414909" defTabSz="578358">
              <a:spcBef>
                <a:spcPts val="4100"/>
              </a:spcBef>
              <a:buBlip>
                <a:blip r:embed="rId2"/>
              </a:buBlip>
              <a:defRPr sz="3366"/>
            </a:pPr>
            <a:r>
              <a:t>Subscapularis tendon </a:t>
            </a:r>
          </a:p>
          <a:p>
            <a:pPr marL="414909" indent="-414909" defTabSz="578358">
              <a:spcBef>
                <a:spcPts val="4100"/>
              </a:spcBef>
              <a:buBlip>
                <a:blip r:embed="rId2"/>
              </a:buBlip>
              <a:defRPr sz="3366"/>
            </a:pPr>
            <a:r>
              <a:t>Supraspinatus tendon</a:t>
            </a:r>
          </a:p>
          <a:p>
            <a:pPr marL="414909" indent="-414909" defTabSz="578358">
              <a:spcBef>
                <a:spcPts val="4100"/>
              </a:spcBef>
              <a:buBlip>
                <a:blip r:embed="rId2"/>
              </a:buBlip>
              <a:defRPr sz="3366"/>
            </a:pPr>
            <a:r>
              <a:t>Coracohumeral ligament</a:t>
            </a:r>
          </a:p>
          <a:p>
            <a:pPr marL="414909" indent="-414909" defTabSz="578358">
              <a:spcBef>
                <a:spcPts val="4100"/>
              </a:spcBef>
              <a:buBlip>
                <a:blip r:embed="rId2"/>
              </a:buBlip>
              <a:defRPr sz="3366"/>
            </a:pPr>
            <a:r>
              <a:t>Superior glenohumeral ligament </a:t>
            </a:r>
          </a:p>
          <a:p>
            <a:pPr marL="414909" indent="-414909" defTabSz="578358">
              <a:spcBef>
                <a:spcPts val="4100"/>
              </a:spcBef>
              <a:buBlip>
                <a:blip r:embed="rId2"/>
              </a:buBlip>
              <a:defRPr sz="3366"/>
            </a:pPr>
            <a:r>
              <a:t>Ascending anterior humeral circumflex artery</a:t>
            </a:r>
          </a:p>
        </p:txBody>
      </p:sp>
      <p:pic>
        <p:nvPicPr>
          <p:cNvPr id="203" name="4EC8EC4D-DD75-4CC4-8539-695618705B6F-L0-001.jpeg" descr="4EC8EC4D-DD75-4CC4-8539-695618705B6F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833" y="2832100"/>
            <a:ext cx="6426201" cy="4089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nt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Introduction</a:t>
            </a:r>
          </a:p>
        </p:txBody>
      </p:sp>
      <p:sp>
        <p:nvSpPr>
          <p:cNvPr id="136" name="Case Study…"/>
          <p:cNvSpPr txBox="1">
            <a:spLocks noGrp="1"/>
          </p:cNvSpPr>
          <p:nvPr>
            <p:ph type="body" sz="quarter" idx="1"/>
          </p:nvPr>
        </p:nvSpPr>
        <p:spPr>
          <a:xfrm>
            <a:off x="508000" y="3035300"/>
            <a:ext cx="3352273" cy="572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/>
            </a:pPr>
            <a:r>
              <a:t>Case Study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/>
            </a:pPr>
            <a:r>
              <a:t>Anatomy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/>
            </a:pPr>
            <a:r>
              <a:t>Pathophysiology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/>
            </a:pPr>
            <a:r>
              <a:t>Classification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/>
            </a:pPr>
            <a:r>
              <a:t>Biomechanics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/>
            </a:pPr>
            <a:r>
              <a:t>Diagnosis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/>
            </a:pPr>
            <a:r>
              <a:t>Treatment</a:t>
            </a:r>
          </a:p>
        </p:txBody>
      </p:sp>
      <p:pic>
        <p:nvPicPr>
          <p:cNvPr id="137" name="7332D314-CAAF-4045-880F-273F484D95C7-L0-001.jpeg" descr="7332D314-CAAF-4045-880F-273F484D95C7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000" y="2663823"/>
            <a:ext cx="6414576" cy="646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ndons/rotator cuff"/>
          <p:cNvSpPr txBox="1">
            <a:spLocks noGrp="1"/>
          </p:cNvSpPr>
          <p:nvPr>
            <p:ph type="title"/>
          </p:nvPr>
        </p:nvSpPr>
        <p:spPr>
          <a:xfrm>
            <a:off x="40421" y="596900"/>
            <a:ext cx="11988801" cy="1905000"/>
          </a:xfrm>
          <a:prstGeom prst="rect">
            <a:avLst/>
          </a:prstGeom>
        </p:spPr>
        <p:txBody>
          <a:bodyPr/>
          <a:lstStyle/>
          <a:p>
            <a:r>
              <a:t>Tendons/rotator cuff</a:t>
            </a:r>
          </a:p>
        </p:txBody>
      </p:sp>
      <p:sp>
        <p:nvSpPr>
          <p:cNvPr id="206" name="Bicep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Biceps</a:t>
            </a:r>
          </a:p>
          <a:p>
            <a:pPr>
              <a:buBlip>
                <a:blip r:embed="rId2"/>
              </a:buBlip>
            </a:pPr>
            <a:r>
              <a:t>Supraspinatus </a:t>
            </a:r>
          </a:p>
          <a:p>
            <a:pPr>
              <a:buBlip>
                <a:blip r:embed="rId2"/>
              </a:buBlip>
            </a:pPr>
            <a:r>
              <a:t>Infraspinatus</a:t>
            </a:r>
          </a:p>
          <a:p>
            <a:pPr>
              <a:buBlip>
                <a:blip r:embed="rId2"/>
              </a:buBlip>
            </a:pPr>
            <a:r>
              <a:t>Teres minor</a:t>
            </a:r>
          </a:p>
          <a:p>
            <a:pPr>
              <a:buBlip>
                <a:blip r:embed="rId2"/>
              </a:buBlip>
            </a:pPr>
            <a:r>
              <a:t>Subscapularis</a:t>
            </a:r>
          </a:p>
        </p:txBody>
      </p:sp>
      <p:pic>
        <p:nvPicPr>
          <p:cNvPr id="207" name="5C806E37-8EAD-4F95-8010-FD18EA2ACBB6-L0-001.jpeg" descr="5C806E37-8EAD-4F95-8010-FD18EA2ACBB6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05" y="2670176"/>
            <a:ext cx="5334828" cy="64579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oulder stabilizers"/>
          <p:cNvSpPr txBox="1">
            <a:spLocks noGrp="1"/>
          </p:cNvSpPr>
          <p:nvPr>
            <p:ph type="title"/>
          </p:nvPr>
        </p:nvSpPr>
        <p:spPr>
          <a:xfrm>
            <a:off x="246155" y="596900"/>
            <a:ext cx="11988801" cy="1905000"/>
          </a:xfrm>
          <a:prstGeom prst="rect">
            <a:avLst/>
          </a:prstGeom>
        </p:spPr>
        <p:txBody>
          <a:bodyPr/>
          <a:lstStyle/>
          <a:p>
            <a:r>
              <a:t>Shoulder stabilizers </a:t>
            </a:r>
          </a:p>
        </p:txBody>
      </p:sp>
      <p:sp>
        <p:nvSpPr>
          <p:cNvPr id="210" name="Rotator cuff…"/>
          <p:cNvSpPr txBox="1">
            <a:spLocks noGrp="1"/>
          </p:cNvSpPr>
          <p:nvPr>
            <p:ph type="body" sz="half" idx="1"/>
          </p:nvPr>
        </p:nvSpPr>
        <p:spPr>
          <a:xfrm>
            <a:off x="338197" y="3041650"/>
            <a:ext cx="5231447" cy="5727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Rotator cuff</a:t>
            </a:r>
          </a:p>
          <a:p>
            <a:pPr>
              <a:buBlip>
                <a:blip r:embed="rId2"/>
              </a:buBlip>
            </a:pPr>
            <a:r>
              <a:t>Biceps</a:t>
            </a:r>
          </a:p>
          <a:p>
            <a:pPr>
              <a:buBlip>
                <a:blip r:embed="rId2"/>
              </a:buBlip>
            </a:pPr>
            <a:r>
              <a:t>Glenohumeral ligaments</a:t>
            </a:r>
          </a:p>
          <a:p>
            <a:pPr>
              <a:buBlip>
                <a:blip r:embed="rId2"/>
              </a:buBlip>
            </a:pPr>
            <a:r>
              <a:t>Capsule</a:t>
            </a:r>
          </a:p>
          <a:p>
            <a:pPr>
              <a:buBlip>
                <a:blip r:embed="rId2"/>
              </a:buBlip>
            </a:pPr>
            <a:r>
              <a:t>Labrum</a:t>
            </a:r>
          </a:p>
        </p:txBody>
      </p:sp>
      <p:pic>
        <p:nvPicPr>
          <p:cNvPr id="211" name="90BF73D0-D0FE-4B15-8C2A-14A486556236-L0-001.jpeg" descr="90BF73D0-D0FE-4B15-8C2A-14A486556236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100" y="3414723"/>
            <a:ext cx="7419661" cy="496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422CD91A-AE8C-436D-95D4-4B22F95A16FC-L0-001.png" descr="422CD91A-AE8C-436D-95D4-4B22F95A16FC-L0-001.pn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214" name="Pathogene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Pathogenesis</a:t>
            </a:r>
          </a:p>
        </p:txBody>
      </p:sp>
      <p:sp>
        <p:nvSpPr>
          <p:cNvPr id="215" name="Forceful traction…"/>
          <p:cNvSpPr txBox="1">
            <a:spLocks noGrp="1"/>
          </p:cNvSpPr>
          <p:nvPr>
            <p:ph type="body" sz="half" idx="1"/>
          </p:nvPr>
        </p:nvSpPr>
        <p:spPr>
          <a:xfrm>
            <a:off x="6781800" y="2714033"/>
            <a:ext cx="5727700" cy="6363881"/>
          </a:xfrm>
          <a:prstGeom prst="rect">
            <a:avLst/>
          </a:prstGeom>
        </p:spPr>
        <p:txBody>
          <a:bodyPr/>
          <a:lstStyle/>
          <a:p>
            <a:pPr marL="419100" indent="-419100">
              <a:spcBef>
                <a:spcPts val="4200"/>
              </a:spcBef>
              <a:buSzPct val="30000"/>
              <a:buBlip>
                <a:blip r:embed="rId3"/>
              </a:buBlip>
              <a:defRPr sz="3400"/>
            </a:pPr>
            <a:r>
              <a:t>Forceful traction</a:t>
            </a:r>
          </a:p>
          <a:p>
            <a:pPr marL="419100" indent="-419100">
              <a:spcBef>
                <a:spcPts val="4200"/>
              </a:spcBef>
              <a:buSzPct val="30000"/>
              <a:buBlip>
                <a:blip r:embed="rId3"/>
              </a:buBlip>
              <a:defRPr sz="3400"/>
            </a:pPr>
            <a:r>
              <a:t>Direct compression/impingement</a:t>
            </a:r>
          </a:p>
          <a:p>
            <a:pPr marL="419100" indent="-419100">
              <a:spcBef>
                <a:spcPts val="4200"/>
              </a:spcBef>
              <a:buSzPct val="30000"/>
              <a:buBlip>
                <a:blip r:embed="rId3"/>
              </a:buBlip>
              <a:defRPr sz="3400"/>
            </a:pPr>
            <a:r>
              <a:t>"Peel back"</a:t>
            </a:r>
          </a:p>
          <a:p>
            <a:pPr marL="419100" indent="-419100">
              <a:spcBef>
                <a:spcPts val="4200"/>
              </a:spcBef>
              <a:buSzPct val="30000"/>
              <a:buBlip>
                <a:blip r:embed="rId3"/>
              </a:buBlip>
              <a:defRPr sz="3400"/>
            </a:pPr>
            <a:r>
              <a:t>Repetitive, overhead activities</a:t>
            </a:r>
          </a:p>
          <a:p>
            <a:pPr marL="419100" indent="-419100">
              <a:spcBef>
                <a:spcPts val="4200"/>
              </a:spcBef>
              <a:buSzPct val="30000"/>
              <a:buBlip>
                <a:blip r:embed="rId3"/>
              </a:buBlip>
              <a:defRPr sz="3400"/>
            </a:pPr>
            <a:r>
              <a:t>Subluxation or dislocation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athogene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Pathogenesis</a:t>
            </a:r>
          </a:p>
        </p:txBody>
      </p:sp>
      <p:sp>
        <p:nvSpPr>
          <p:cNvPr id="218" name="Burkhart et al. (1998) described a cascade. ABD/ER normally causes posteroinferior migration of humeral hea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t>Burkhart et al. (1998) described a cascade. ABD/ER normally causes posteroinferior migration of humeral head</a:t>
            </a:r>
          </a:p>
          <a:p>
            <a:pPr>
              <a:buBlip>
                <a:blip r:embed="rId2"/>
              </a:buBlip>
            </a:pPr>
            <a:r>
              <a:t>Throwing/overhead activity causes lengthening of anterior capsuloligamentous restraints and posterior capsular contracture</a:t>
            </a:r>
          </a:p>
          <a:p>
            <a:pPr>
              <a:buBlip>
                <a:blip r:embed="rId2"/>
              </a:buBlip>
            </a:pPr>
            <a:r>
              <a:t>ABD/ER leads to posterosuperior migration of humeral head</a:t>
            </a:r>
          </a:p>
          <a:p>
            <a:pPr>
              <a:buBlip>
                <a:blip r:embed="rId2"/>
              </a:buBlip>
            </a:pPr>
            <a:r>
              <a:t>Allows hyperexternal rotation</a:t>
            </a:r>
          </a:p>
          <a:p>
            <a:pPr>
              <a:buBlip>
                <a:blip r:embed="rId2"/>
              </a:buBlip>
            </a:pPr>
            <a:r>
              <a:t>Leads to increased torsional forces at the biceps root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nyder class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8316"/>
            </a:lvl1pPr>
          </a:lstStyle>
          <a:p>
            <a:r>
              <a:t>Snyder classification</a:t>
            </a:r>
          </a:p>
        </p:txBody>
      </p:sp>
      <p:pic>
        <p:nvPicPr>
          <p:cNvPr id="221" name="491D04A9-4CCA-4FB1-B0D2-088144A77C70-L0-001.jpeg" descr="491D04A9-4CCA-4FB1-B0D2-088144A77C70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54" y="3945592"/>
            <a:ext cx="12314492" cy="3818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Modified sny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Modified snyder</a:t>
            </a:r>
          </a:p>
        </p:txBody>
      </p:sp>
      <p:pic>
        <p:nvPicPr>
          <p:cNvPr id="224" name="151AB4A4-2EB5-42D9-BB8C-1A0F35683BCD-L0-001.jpeg" descr="151AB4A4-2EB5-42D9-BB8C-1A0F35683BCD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89" y="2667000"/>
            <a:ext cx="11227222" cy="6375398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Powers, JAAPA Mar. 2011"/>
          <p:cNvSpPr txBox="1"/>
          <p:nvPr/>
        </p:nvSpPr>
        <p:spPr>
          <a:xfrm>
            <a:off x="9776211" y="9296397"/>
            <a:ext cx="271569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Powers, JAAPA Mar. 2011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linical pres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Clinical presentation</a:t>
            </a:r>
          </a:p>
        </p:txBody>
      </p:sp>
      <p:sp>
        <p:nvSpPr>
          <p:cNvPr id="228" name="Variable presentation…"/>
          <p:cNvSpPr txBox="1">
            <a:spLocks noGrp="1"/>
          </p:cNvSpPr>
          <p:nvPr>
            <p:ph type="body" idx="1"/>
          </p:nvPr>
        </p:nvSpPr>
        <p:spPr>
          <a:xfrm>
            <a:off x="508000" y="2667000"/>
            <a:ext cx="11988800" cy="634144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Variable presentation</a:t>
            </a:r>
          </a:p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Often coexisting pathology</a:t>
            </a:r>
          </a:p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Deep pain, "dead arm"</a:t>
            </a:r>
          </a:p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Mechanical symptoms</a:t>
            </a:r>
          </a:p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AROM typically preserved</a:t>
            </a:r>
          </a:p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Weakness</a:t>
            </a:r>
          </a:p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Instability typically associated with other pathology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aralabral ganglion and spinoglenoid notch cys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Paralabral ganglion and spinoglenoid notch cysts</a:t>
            </a:r>
          </a:p>
        </p:txBody>
      </p:sp>
      <p:pic>
        <p:nvPicPr>
          <p:cNvPr id="231" name="DB368008-BF84-407C-94B8-D1FFE1CE0F1E-L0-001.jpeg" descr="DB368008-BF84-407C-94B8-D1FFE1CE0F1E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79" y="2816168"/>
            <a:ext cx="5773442" cy="6077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pinoglenoid and suprascapular notch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Spinoglenoid and suprascapular notches</a:t>
            </a:r>
          </a:p>
        </p:txBody>
      </p:sp>
      <p:sp>
        <p:nvSpPr>
          <p:cNvPr id="234" name="Double-tap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pic>
        <p:nvPicPr>
          <p:cNvPr id="235" name="076DE660-D594-4008-A535-2559DB95509C-L0-001.jpeg" descr="076DE660-D594-4008-A535-2559DB95509C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179" y="2578100"/>
            <a:ext cx="2908943" cy="6882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7B22D6DD-91A5-4B70-928F-F08F644F8FEE-L0-001.jpeg" descr="7B22D6DD-91A5-4B70-928F-F08F644F8FEE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74" y="2667000"/>
            <a:ext cx="5205452" cy="6972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03BD4A4A-897E-4BE4-BBAD-75E48B1DFFEE-L0-001.jpeg" descr="03BD4A4A-897E-4BE4-BBAD-75E48B1DFFEE-L0-001.jpe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239" name="Suprascapular ner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Suprascapular nerve</a:t>
            </a:r>
          </a:p>
        </p:txBody>
      </p:sp>
      <p:sp>
        <p:nvSpPr>
          <p:cNvPr id="240" name="Branches off brachial plexu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Branches off brachial plexus</a:t>
            </a:r>
          </a:p>
          <a:p>
            <a:pPr>
              <a:buBlip>
                <a:blip r:embed="rId3"/>
              </a:buBlip>
            </a:pPr>
            <a:r>
              <a:t>Passes through suprascapular notch</a:t>
            </a:r>
          </a:p>
          <a:p>
            <a:pPr>
              <a:buBlip>
                <a:blip r:embed="rId3"/>
              </a:buBlip>
            </a:pPr>
            <a:r>
              <a:t>Enters supraspinous fossa</a:t>
            </a:r>
          </a:p>
          <a:p>
            <a:pPr>
              <a:buBlip>
                <a:blip r:embed="rId3"/>
              </a:buBlip>
            </a:pPr>
            <a:r>
              <a:t>Curves lateral around spine</a:t>
            </a:r>
          </a:p>
          <a:p>
            <a:pPr>
              <a:buBlip>
                <a:blip r:embed="rId3"/>
              </a:buBlip>
            </a:pPr>
            <a:r>
              <a:t>Enters infraspinous fossa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ase stud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study</a:t>
            </a:r>
          </a:p>
        </p:txBody>
      </p:sp>
      <p:sp>
        <p:nvSpPr>
          <p:cNvPr id="140" name="JZ 42m Deputy Sheriff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JZ 42m Deputy Sheriff </a:t>
            </a:r>
          </a:p>
          <a:p>
            <a:pPr>
              <a:buBlip>
                <a:blip r:embed="rId2"/>
              </a:buBlip>
            </a:pPr>
            <a:r>
              <a:t>Hammer punch during training, felt pop and pain</a:t>
            </a:r>
          </a:p>
          <a:p>
            <a:pPr>
              <a:buBlip>
                <a:blip r:embed="rId2"/>
              </a:buBlip>
            </a:pPr>
            <a:r>
              <a:t>Tackled, landed on same shoulder</a:t>
            </a:r>
          </a:p>
          <a:p>
            <a:pPr>
              <a:buBlip>
                <a:blip r:embed="rId2"/>
              </a:buBlip>
            </a:pPr>
            <a:r>
              <a:t>Had numbness, pain, decreased ROM and strength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pinoglenoid notch cys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spinoglenoid notch cysts</a:t>
            </a:r>
          </a:p>
        </p:txBody>
      </p:sp>
      <p:sp>
        <p:nvSpPr>
          <p:cNvPr id="243" name="Leads to infraspinatus weakness/atrophy"/>
          <p:cNvSpPr txBox="1"/>
          <p:nvPr/>
        </p:nvSpPr>
        <p:spPr>
          <a:xfrm>
            <a:off x="641769" y="5283198"/>
            <a:ext cx="510197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43752" indent="-443752">
              <a:buClr>
                <a:srgbClr val="BEBEBE"/>
              </a:buClr>
              <a:buSzPct val="125000"/>
              <a:buChar char="•"/>
            </a:lvl1pPr>
          </a:lstStyle>
          <a:p>
            <a:r>
              <a:t>Leads to infraspinatus weakness/atrophy </a:t>
            </a:r>
          </a:p>
        </p:txBody>
      </p:sp>
      <p:pic>
        <p:nvPicPr>
          <p:cNvPr id="244" name="73078E5A-1B6B-4F51-BC7B-A83C92868016-L0-001.jpeg" descr="73078E5A-1B6B-4F51-BC7B-A83C92868016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200" y="2649927"/>
            <a:ext cx="6295003" cy="6409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rovocative maneuv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Provocative maneuvers </a:t>
            </a:r>
          </a:p>
        </p:txBody>
      </p:sp>
      <p:sp>
        <p:nvSpPr>
          <p:cNvPr id="247" name="O'Brien Active Compression Test:…"/>
          <p:cNvSpPr txBox="1">
            <a:spLocks noGrp="1"/>
          </p:cNvSpPr>
          <p:nvPr>
            <p:ph type="body" sz="half" idx="1"/>
          </p:nvPr>
        </p:nvSpPr>
        <p:spPr>
          <a:xfrm>
            <a:off x="508000" y="3035300"/>
            <a:ext cx="6972559" cy="5727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b="1"/>
              <a:t>O'Brien Active Compression Test</a:t>
            </a:r>
            <a:r>
              <a:t>:</a:t>
            </a:r>
          </a:p>
          <a:p>
            <a:pPr>
              <a:buBlip>
                <a:blip r:embed="rId2"/>
              </a:buBlip>
            </a:pPr>
            <a:r>
              <a:t>90 degrees forward flexion, 10 degrees adduction, pronation</a:t>
            </a:r>
          </a:p>
          <a:p>
            <a:pPr>
              <a:buBlip>
                <a:blip r:embed="rId2"/>
              </a:buBlip>
            </a:pPr>
            <a:r>
              <a:t>Resist forward flexion</a:t>
            </a:r>
          </a:p>
          <a:p>
            <a:pPr>
              <a:buBlip>
                <a:blip r:embed="rId2"/>
              </a:buBlip>
            </a:pPr>
            <a:r>
              <a:t>Repeat in supination</a:t>
            </a:r>
          </a:p>
          <a:p>
            <a:pPr>
              <a:buBlip>
                <a:blip r:embed="rId2"/>
              </a:buBlip>
            </a:pPr>
            <a:r>
              <a:t>+ if no pain in supination</a:t>
            </a:r>
          </a:p>
        </p:txBody>
      </p:sp>
      <p:pic>
        <p:nvPicPr>
          <p:cNvPr id="248" name="0E86214A-8673-471C-828B-18826F8733A7-L0-001.jpeg" descr="0E86214A-8673-471C-828B-18826F8733A7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102" y="2644773"/>
            <a:ext cx="4953001" cy="650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rovocative maneuv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Provocative maneuvers</a:t>
            </a:r>
          </a:p>
        </p:txBody>
      </p:sp>
      <p:sp>
        <p:nvSpPr>
          <p:cNvPr id="251" name="Crank Test:…"/>
          <p:cNvSpPr txBox="1">
            <a:spLocks noGrp="1"/>
          </p:cNvSpPr>
          <p:nvPr>
            <p:ph type="body" sz="half" idx="1"/>
          </p:nvPr>
        </p:nvSpPr>
        <p:spPr>
          <a:xfrm>
            <a:off x="508000" y="3035300"/>
            <a:ext cx="6481672" cy="5727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b="1"/>
            </a:pPr>
            <a:r>
              <a:t>Crank Test:</a:t>
            </a:r>
          </a:p>
          <a:p>
            <a:pPr>
              <a:buBlip>
                <a:blip r:embed="rId2"/>
              </a:buBlip>
            </a:pPr>
            <a:r>
              <a:t>Forward flex and abduct arm</a:t>
            </a:r>
          </a:p>
          <a:p>
            <a:pPr>
              <a:buBlip>
                <a:blip r:embed="rId2"/>
              </a:buBlip>
            </a:pPr>
            <a:r>
              <a:t>Axial force, passive humeral internal and external rotation</a:t>
            </a:r>
          </a:p>
          <a:p>
            <a:pPr>
              <a:buBlip>
                <a:blip r:embed="rId2"/>
              </a:buBlip>
            </a:pPr>
            <a:r>
              <a:t>+ if pain or mechanical symptoms</a:t>
            </a:r>
          </a:p>
        </p:txBody>
      </p:sp>
      <p:pic>
        <p:nvPicPr>
          <p:cNvPr id="252" name="66EB74F4-F202-4A05-A08B-07ED6FE30A37-L0-001.jpeg" descr="66EB74F4-F202-4A05-A08B-07ED6FE30A37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015" y="2667000"/>
            <a:ext cx="6096001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rovocative maneuv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Provocative maneuvers</a:t>
            </a:r>
          </a:p>
        </p:txBody>
      </p:sp>
      <p:sp>
        <p:nvSpPr>
          <p:cNvPr id="255" name="Biceps Load Test I and II:…"/>
          <p:cNvSpPr txBox="1">
            <a:spLocks noGrp="1"/>
          </p:cNvSpPr>
          <p:nvPr>
            <p:ph type="body" sz="half" idx="1"/>
          </p:nvPr>
        </p:nvSpPr>
        <p:spPr>
          <a:xfrm>
            <a:off x="615381" y="3041650"/>
            <a:ext cx="6067487" cy="5727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b="1"/>
              <a:t>Biceps Load Test I and II</a:t>
            </a:r>
            <a:r>
              <a:t>:</a:t>
            </a:r>
          </a:p>
          <a:p>
            <a:pPr>
              <a:buBlip>
                <a:blip r:embed="rId2"/>
              </a:buBlip>
            </a:pPr>
            <a:r>
              <a:t>ABD to 90 then 120, externally rotate, supination</a:t>
            </a:r>
          </a:p>
          <a:p>
            <a:pPr>
              <a:buBlip>
                <a:blip r:embed="rId2"/>
              </a:buBlip>
            </a:pPr>
            <a:r>
              <a:t>Elbow flexion against resistance</a:t>
            </a:r>
          </a:p>
          <a:p>
            <a:pPr>
              <a:buBlip>
                <a:blip r:embed="rId2"/>
              </a:buBlip>
            </a:pPr>
            <a:r>
              <a:t>+ if pain or apprehension</a:t>
            </a:r>
          </a:p>
        </p:txBody>
      </p:sp>
      <p:pic>
        <p:nvPicPr>
          <p:cNvPr id="256" name="C58661A9-AE84-4521-B67B-D01CC9307211-L0-001.png" descr="C58661A9-AE84-4521-B67B-D01CC9307211-L0-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783" y="3767619"/>
            <a:ext cx="5629841" cy="4256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rovocative maneuv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Provocative maneuvers</a:t>
            </a:r>
          </a:p>
        </p:txBody>
      </p:sp>
      <p:sp>
        <p:nvSpPr>
          <p:cNvPr id="259" name="Anterior Slide Test:…"/>
          <p:cNvSpPr txBox="1">
            <a:spLocks noGrp="1"/>
          </p:cNvSpPr>
          <p:nvPr>
            <p:ph type="body" sz="half" idx="1"/>
          </p:nvPr>
        </p:nvSpPr>
        <p:spPr>
          <a:xfrm>
            <a:off x="508000" y="3035300"/>
            <a:ext cx="6427981" cy="5727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b="1"/>
              <a:t>Anterior Slide Test</a:t>
            </a:r>
            <a:r>
              <a:t>:</a:t>
            </a:r>
          </a:p>
          <a:p>
            <a:pPr>
              <a:buBlip>
                <a:blip r:embed="rId2"/>
              </a:buBlip>
            </a:pPr>
            <a:r>
              <a:t>Hand on hip, thumb posterior</a:t>
            </a:r>
          </a:p>
          <a:p>
            <a:pPr>
              <a:buBlip>
                <a:blip r:embed="rId2"/>
              </a:buBlip>
            </a:pPr>
            <a:r>
              <a:t>Resist anterior force to elbow</a:t>
            </a:r>
          </a:p>
          <a:p>
            <a:pPr>
              <a:buBlip>
                <a:blip r:embed="rId2"/>
              </a:buBlip>
            </a:pPr>
            <a:r>
              <a:t>+ if pain or mechanical symptoms</a:t>
            </a:r>
          </a:p>
        </p:txBody>
      </p:sp>
      <p:pic>
        <p:nvPicPr>
          <p:cNvPr id="260" name="C1E73F6C-41F2-4285-8569-1D865DE67E8B-L0-001.jpeg" descr="C1E73F6C-41F2-4285-8569-1D865DE67E8B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220" y="3422965"/>
            <a:ext cx="4490946" cy="4863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rovocative maneuv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Provocative maneuvers</a:t>
            </a:r>
          </a:p>
        </p:txBody>
      </p:sp>
      <p:sp>
        <p:nvSpPr>
          <p:cNvPr id="263" name="Speed Test:…"/>
          <p:cNvSpPr txBox="1">
            <a:spLocks noGrp="1"/>
          </p:cNvSpPr>
          <p:nvPr>
            <p:ph type="body" sz="half" idx="1"/>
          </p:nvPr>
        </p:nvSpPr>
        <p:spPr>
          <a:xfrm>
            <a:off x="508000" y="3035300"/>
            <a:ext cx="5622621" cy="5727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Speed Test:</a:t>
            </a:r>
          </a:p>
          <a:p>
            <a:pPr>
              <a:buBlip>
                <a:blip r:embed="rId2"/>
              </a:buBlip>
            </a:pPr>
            <a:r>
              <a:t>90 degrees forward flexion, elbow extension, supination</a:t>
            </a:r>
          </a:p>
          <a:p>
            <a:pPr>
              <a:buBlip>
                <a:blip r:embed="rId2"/>
              </a:buBlip>
            </a:pPr>
            <a:r>
              <a:t>Resist downward pressure</a:t>
            </a:r>
          </a:p>
          <a:p>
            <a:pPr>
              <a:buBlip>
                <a:blip r:embed="rId2"/>
              </a:buBlip>
            </a:pPr>
            <a:r>
              <a:t>+ if pain in anterior shoulder</a:t>
            </a:r>
          </a:p>
        </p:txBody>
      </p:sp>
      <p:pic>
        <p:nvPicPr>
          <p:cNvPr id="264" name="CBE8C940-A715-41C3-8B04-34F3F6A07992-L0-001.jpeg" descr="CBE8C940-A715-41C3-8B04-34F3F6A07992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44" y="2938324"/>
            <a:ext cx="6374589" cy="5832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rovocative maneuv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Provocative maneuvers</a:t>
            </a:r>
          </a:p>
        </p:txBody>
      </p:sp>
      <p:sp>
        <p:nvSpPr>
          <p:cNvPr id="267" name="Yergason Test:…"/>
          <p:cNvSpPr txBox="1">
            <a:spLocks noGrp="1"/>
          </p:cNvSpPr>
          <p:nvPr>
            <p:ph type="body" sz="half" idx="1"/>
          </p:nvPr>
        </p:nvSpPr>
        <p:spPr>
          <a:xfrm>
            <a:off x="508000" y="3035300"/>
            <a:ext cx="4840272" cy="5727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Yergason Test:</a:t>
            </a:r>
          </a:p>
          <a:p>
            <a:pPr>
              <a:buBlip>
                <a:blip r:embed="rId2"/>
              </a:buBlip>
            </a:pPr>
            <a:r>
              <a:t>Adducted to side, elbow flexed to 90, pronation</a:t>
            </a:r>
          </a:p>
          <a:p>
            <a:pPr>
              <a:buBlip>
                <a:blip r:embed="rId2"/>
              </a:buBlip>
            </a:pPr>
            <a:r>
              <a:t>Resisted supination</a:t>
            </a:r>
          </a:p>
        </p:txBody>
      </p:sp>
      <p:pic>
        <p:nvPicPr>
          <p:cNvPr id="268" name="33E23C91-E3D2-4388-B53F-FCB48D95D9AB-L0-001.jpeg" descr="33E23C91-E3D2-4388-B53F-FCB48D95D9AB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567" y="3124570"/>
            <a:ext cx="7085018" cy="5460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onundr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Conundrum</a:t>
            </a:r>
          </a:p>
        </p:txBody>
      </p:sp>
      <p:pic>
        <p:nvPicPr>
          <p:cNvPr id="271" name="DEB30368-D286-412C-B721-FA2684200CB9-L0-001.jpeg" descr="DEB30368-D286-412C-B721-FA2684200CB9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62" y="2662025"/>
            <a:ext cx="11517276" cy="6385348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Weber, et al. 2014"/>
          <p:cNvSpPr txBox="1"/>
          <p:nvPr/>
        </p:nvSpPr>
        <p:spPr>
          <a:xfrm>
            <a:off x="10526564" y="9296397"/>
            <a:ext cx="195220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Weber, et al. 2014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onundr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Conundrum</a:t>
            </a:r>
          </a:p>
        </p:txBody>
      </p:sp>
      <p:pic>
        <p:nvPicPr>
          <p:cNvPr id="275" name="8BEC0321-8B8A-4E91-B832-56AC3E7BB829-L0-001.jpeg" descr="8BEC0321-8B8A-4E91-B832-56AC3E7BB829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442" y="2667000"/>
            <a:ext cx="9407916" cy="6412852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Brockmeyer et al. 2016"/>
          <p:cNvSpPr txBox="1"/>
          <p:nvPr/>
        </p:nvSpPr>
        <p:spPr>
          <a:xfrm>
            <a:off x="9992542" y="9309098"/>
            <a:ext cx="248699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Brockmeyer et al. 2016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Diagno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Diagnosis</a:t>
            </a:r>
          </a:p>
        </p:txBody>
      </p:sp>
      <p:sp>
        <p:nvSpPr>
          <p:cNvPr id="279" name="AAOS recommends combining sensitive tests (i.e O'Brien and Crank) with specific tests (Speed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AAOS recommends combining sensitive tests (i.e O'Brien and Crank) with specific tests (Speed)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Should perform complete exam (scapular fxn, cuff eval, neurovascular, etc)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Anesthetic injections into glenohumeral joint or bicipital groove 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MRI. Sensitivity, specificity, and accuracy range from 84% to 98%, 63% to 91%, and 74% to 96%, respectively (Keener et al. 2009)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Arthroscopy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JZ, Physical ex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JZ, Physical exam</a:t>
            </a:r>
          </a:p>
        </p:txBody>
      </p:sp>
      <p:sp>
        <p:nvSpPr>
          <p:cNvPr id="143" name="No edema or ecchymosis, NV intac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No edema or ecchymosis, NV intact</a:t>
            </a:r>
          </a:p>
          <a:p>
            <a:pPr>
              <a:buBlip>
                <a:blip r:embed="rId2"/>
              </a:buBlip>
            </a:pPr>
            <a:r>
              <a:t>Equal and full ROM, except internal rotation (T12 vs T10)</a:t>
            </a:r>
          </a:p>
          <a:p>
            <a:pPr>
              <a:buBlip>
                <a:blip r:embed="rId2"/>
              </a:buBlip>
            </a:pPr>
            <a:r>
              <a:t>Anterior apprehension</a:t>
            </a:r>
          </a:p>
          <a:p>
            <a:pPr>
              <a:buBlip>
                <a:blip r:embed="rId2"/>
              </a:buBlip>
            </a:pPr>
            <a:r>
              <a:t>5/5 strength except 5- and pain in supraspinatus</a:t>
            </a:r>
          </a:p>
          <a:p>
            <a:pPr>
              <a:buBlip>
                <a:blip r:embed="rId2"/>
              </a:buBlip>
            </a:pPr>
            <a:r>
              <a:t>Scapular droop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reatment (Non-op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Treatment (Non-op)</a:t>
            </a:r>
          </a:p>
        </p:txBody>
      </p:sp>
      <p:sp>
        <p:nvSpPr>
          <p:cNvPr id="282" name="Based on specific findings and goal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Based on specific findings and goals</a:t>
            </a:r>
          </a:p>
          <a:p>
            <a:pPr>
              <a:buBlip>
                <a:blip r:embed="rId2"/>
              </a:buBlip>
            </a:pPr>
            <a:r>
              <a:t>Capsular flexibility</a:t>
            </a:r>
          </a:p>
          <a:p>
            <a:pPr>
              <a:buBlip>
                <a:blip r:embed="rId2"/>
              </a:buBlip>
            </a:pPr>
            <a:r>
              <a:t>Rotator Cuff</a:t>
            </a:r>
          </a:p>
          <a:p>
            <a:pPr>
              <a:buBlip>
                <a:blip r:embed="rId2"/>
              </a:buBlip>
            </a:pPr>
            <a:r>
              <a:t>Scapular stabilizers</a:t>
            </a:r>
          </a:p>
          <a:p>
            <a:pPr>
              <a:buBlip>
                <a:blip r:embed="rId2"/>
              </a:buBlip>
            </a:pPr>
            <a:r>
              <a:t>Corticosteroid injections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reatment (Operative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Treatment (Operative)</a:t>
            </a:r>
          </a:p>
        </p:txBody>
      </p:sp>
      <p:sp>
        <p:nvSpPr>
          <p:cNvPr id="285" name="After failed conservative therapy, periods of rest, etc…"/>
          <p:cNvSpPr txBox="1">
            <a:spLocks noGrp="1"/>
          </p:cNvSpPr>
          <p:nvPr>
            <p:ph type="body" sz="half" idx="1"/>
          </p:nvPr>
        </p:nvSpPr>
        <p:spPr>
          <a:xfrm>
            <a:off x="508000" y="3035300"/>
            <a:ext cx="4503135" cy="5727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After failed conservative therapy, periods of rest, etc</a:t>
            </a:r>
          </a:p>
          <a:p>
            <a:pPr>
              <a:buBlip>
                <a:blip r:embed="rId3"/>
              </a:buBlip>
            </a:pPr>
            <a:r>
              <a:t>Based on pathology</a:t>
            </a:r>
          </a:p>
        </p:txBody>
      </p:sp>
      <p:pic>
        <p:nvPicPr>
          <p:cNvPr id="286" name="634A5367-E050-4C5C-B064-1CC4B8E024E9-L0-001.jpeg" descr="634A5367-E050-4C5C-B064-1CC4B8E024E9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435" y="2692425"/>
            <a:ext cx="7892728" cy="641345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Brockmeyer et al. 2016"/>
          <p:cNvSpPr txBox="1"/>
          <p:nvPr/>
        </p:nvSpPr>
        <p:spPr>
          <a:xfrm>
            <a:off x="9995746" y="9296399"/>
            <a:ext cx="248699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Brockmeyer et al. 2016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reatment Techniq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Treatment Techniques</a:t>
            </a:r>
          </a:p>
        </p:txBody>
      </p:sp>
      <p:sp>
        <p:nvSpPr>
          <p:cNvPr id="292" name="Bioabsorbable tacks…"/>
          <p:cNvSpPr txBox="1">
            <a:spLocks noGrp="1"/>
          </p:cNvSpPr>
          <p:nvPr>
            <p:ph type="body" sz="quarter" idx="1"/>
          </p:nvPr>
        </p:nvSpPr>
        <p:spPr>
          <a:xfrm>
            <a:off x="310358" y="3041650"/>
            <a:ext cx="4157634" cy="5727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Bioabsorbable tacks</a:t>
            </a:r>
          </a:p>
          <a:p>
            <a:pPr>
              <a:buBlip>
                <a:blip r:embed="rId2"/>
              </a:buBlip>
            </a:pPr>
            <a:r>
              <a:t>Suture anchors</a:t>
            </a:r>
          </a:p>
          <a:p>
            <a:pPr>
              <a:buBlip>
                <a:blip r:embed="rId2"/>
              </a:buBlip>
            </a:pPr>
            <a:r>
              <a:t>Knotless fixation</a:t>
            </a:r>
          </a:p>
        </p:txBody>
      </p:sp>
      <p:pic>
        <p:nvPicPr>
          <p:cNvPr id="293" name="C7E2387A-D69E-4CB0-AB1C-9EAECD563E3D-L0-001.jpeg" descr="C7E2387A-D69E-4CB0-AB1C-9EAECD563E3D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800" y="2889303"/>
            <a:ext cx="6537023" cy="5930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reatment - Concomitant Path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Treatment - Concomitant Pathology</a:t>
            </a:r>
          </a:p>
        </p:txBody>
      </p:sp>
      <p:sp>
        <p:nvSpPr>
          <p:cNvPr id="296" name="Paralabral ganglion cys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 err="1"/>
              <a:t>Paralabral</a:t>
            </a:r>
            <a:r>
              <a:rPr dirty="0"/>
              <a:t> ganglion cysts</a:t>
            </a:r>
          </a:p>
          <a:p>
            <a:pPr>
              <a:buBlip>
                <a:blip r:embed="rId2"/>
              </a:buBlip>
            </a:pPr>
            <a:r>
              <a:rPr dirty="0"/>
              <a:t>Subacromial bursitis </a:t>
            </a:r>
          </a:p>
          <a:p>
            <a:pPr>
              <a:buBlip>
                <a:blip r:embed="rId2"/>
              </a:buBlip>
            </a:pPr>
            <a:r>
              <a:rPr dirty="0"/>
              <a:t>Rotator cuff tears - depend on age and activity level</a:t>
            </a:r>
          </a:p>
          <a:p>
            <a:pPr>
              <a:buBlip>
                <a:blip r:embed="rId2"/>
              </a:buBlip>
            </a:pPr>
            <a:r>
              <a:rPr dirty="0"/>
              <a:t>Biceps tendinopathy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reatment - biceps, ind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Treatment - biceps, indications</a:t>
            </a:r>
          </a:p>
        </p:txBody>
      </p:sp>
      <p:sp>
        <p:nvSpPr>
          <p:cNvPr id="299" name="SLAP with biceps involvement &gt; 25-50%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SLAP with biceps involvement &gt; 25-50%</a:t>
            </a:r>
          </a:p>
          <a:p>
            <a:pPr>
              <a:buBlip>
                <a:blip r:embed="rId2"/>
              </a:buBlip>
            </a:pPr>
            <a:r>
              <a:t>Subluxation or dislocation</a:t>
            </a:r>
          </a:p>
          <a:p>
            <a:pPr>
              <a:buBlip>
                <a:blip r:embed="rId2"/>
              </a:buBlip>
            </a:pPr>
            <a:r>
              <a:t>Tenosynovitis/tendinitis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reatment - Biceps, op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Treatment - Biceps, options</a:t>
            </a:r>
          </a:p>
        </p:txBody>
      </p:sp>
      <p:sp>
        <p:nvSpPr>
          <p:cNvPr id="302" name="Tenotomy vs Tenodesis (Pulley/sling repairs ineffective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Tenotomy vs Tenodesis (Pulley/sling repairs ineffective)</a:t>
            </a:r>
          </a:p>
          <a:p>
            <a:pPr>
              <a:buBlip>
                <a:blip r:embed="rId2"/>
              </a:buBlip>
            </a:pPr>
            <a:r>
              <a:t>Tenotomy: For sedentary, older/elderly patients; easy to perform</a:t>
            </a:r>
          </a:p>
          <a:p>
            <a:pPr>
              <a:buBlip>
                <a:blip r:embed="rId2"/>
              </a:buBlip>
            </a:pPr>
            <a:r>
              <a:t>Tenodesis: For the active; pain generator; proximal vs distal to groove, suprapectoral vs subpectoral; retained painful tendon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omp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Complications</a:t>
            </a:r>
          </a:p>
        </p:txBody>
      </p:sp>
      <p:sp>
        <p:nvSpPr>
          <p:cNvPr id="305" name="Retear…"/>
          <p:cNvSpPr txBox="1">
            <a:spLocks noGrp="1"/>
          </p:cNvSpPr>
          <p:nvPr>
            <p:ph type="body" idx="1"/>
          </p:nvPr>
        </p:nvSpPr>
        <p:spPr>
          <a:xfrm>
            <a:off x="508000" y="2666999"/>
            <a:ext cx="11988800" cy="626893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Retear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Stiffness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Persistent pain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Rotator cuff tear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Biceps tenotomy: deformity, cramping, fatigue, loss of supination/flexion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Biceps tenodesis: rupture, pain (w/ prox tenodesis), humeral fracture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JZ developed capsular stiffness requiring release</a:t>
            </a:r>
          </a:p>
        </p:txBody>
      </p:sp>
      <p:pic>
        <p:nvPicPr>
          <p:cNvPr id="306" name="F9B47D5A-BC6C-4E76-8D9A-5A5958130F9F-L0-001.jpeg" descr="F9B47D5A-BC6C-4E76-8D9A-5A5958130F9F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058" y="2666999"/>
            <a:ext cx="4324874" cy="3205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reatment tren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Treatment trends</a:t>
            </a:r>
          </a:p>
        </p:txBody>
      </p:sp>
      <p:sp>
        <p:nvSpPr>
          <p:cNvPr id="309" name="ABOS board cert database, 2002 --&gt; 201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/>
            </a:pPr>
            <a:r>
              <a:t>ABOS board cert database, 2002 --&gt; 2011 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/>
            </a:pPr>
            <a:r>
              <a:t>8963 isolated SLAP repairs. 1540 RCR + SLAP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/>
            </a:pPr>
            <a:r>
              <a:t>Isolated: SLAP repairs </a:t>
            </a:r>
            <a:r>
              <a:rPr b="1"/>
              <a:t>69.3% to 44.8%</a:t>
            </a:r>
            <a:r>
              <a:t> (P &lt; .0001), biceps tenodesis </a:t>
            </a:r>
            <a:r>
              <a:rPr b="1"/>
              <a:t>1.9% to 18.8</a:t>
            </a:r>
            <a:r>
              <a:t>% (P &lt; .0001), and biceps tenotomy </a:t>
            </a:r>
            <a:r>
              <a:rPr b="1"/>
              <a:t>0.4% to 1.7%</a:t>
            </a:r>
            <a:r>
              <a:t> (P = .018)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/>
            </a:pPr>
            <a:r>
              <a:t>RCR + SLAP: SLAP </a:t>
            </a:r>
            <a:r>
              <a:rPr b="1"/>
              <a:t>60.2% to 15.3%</a:t>
            </a:r>
            <a:r>
              <a:t> (P &lt; .0001), biceps tenodesis or tenotomy </a:t>
            </a:r>
            <a:r>
              <a:rPr b="1"/>
              <a:t>6.0% to 28.0%</a:t>
            </a:r>
            <a:r>
              <a:t> (P &lt; .0001)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/>
            </a:pPr>
            <a:r>
              <a:t>significant difference in the mean age of patients undergoing SLAP repair (37.1 years) versus biceps tenodesis (47.2 years) versus biceps tenotomy (55.7 years) (P &lt; .0001).</a:t>
            </a:r>
          </a:p>
        </p:txBody>
      </p:sp>
      <p:sp>
        <p:nvSpPr>
          <p:cNvPr id="310" name="Patterson et al. 2014"/>
          <p:cNvSpPr txBox="1"/>
          <p:nvPr/>
        </p:nvSpPr>
        <p:spPr>
          <a:xfrm>
            <a:off x="10225879" y="9290049"/>
            <a:ext cx="225901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2000"/>
            </a:lvl1pPr>
          </a:lstStyle>
          <a:p>
            <a:r>
              <a:t>Patterson et al. 2014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F68ED-DF8B-1195-2906-1A7DEC881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RCTs, 204 patients; SLAP repair vs tenodesis</a:t>
            </a:r>
          </a:p>
          <a:p>
            <a:r>
              <a:rPr lang="en-US" dirty="0"/>
              <a:t>Patient satisfaction and return to pre-injury level of sports is greater with tenodesis (p&lt;0.05)</a:t>
            </a:r>
          </a:p>
          <a:p>
            <a:r>
              <a:rPr lang="en-US" dirty="0"/>
              <a:t>No sig differences in VAS, ASES, UCLA, stiffness, or reoperation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AA869-9D1E-6A8A-5D52-0E60A44A6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86" y="229935"/>
            <a:ext cx="12356828" cy="26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5221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84B7-D27B-0CD6-D3FB-8C491996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-367192"/>
            <a:ext cx="11988800" cy="1905000"/>
          </a:xfrm>
        </p:spPr>
        <p:txBody>
          <a:bodyPr/>
          <a:lstStyle/>
          <a:p>
            <a:r>
              <a:rPr lang="en-US" dirty="0"/>
              <a:t>Isolated Slap repair</a:t>
            </a:r>
          </a:p>
        </p:txBody>
      </p:sp>
      <p:pic>
        <p:nvPicPr>
          <p:cNvPr id="5" name="Picture 4" descr="A collage of images of a human body&#10;&#10;Description automatically generated">
            <a:extLst>
              <a:ext uri="{FF2B5EF4-FFF2-40B4-BE49-F238E27FC236}">
                <a16:creationId xmlns:a16="http://schemas.microsoft.com/office/drawing/2014/main" id="{060F2694-C19E-420B-20D7-DB4F7F955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90" y="1067656"/>
            <a:ext cx="10314160" cy="85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4655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JZ, MR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JZ, MRI</a:t>
            </a:r>
          </a:p>
        </p:txBody>
      </p:sp>
      <p:sp>
        <p:nvSpPr>
          <p:cNvPr id="146" name="MRI Arthrogram (Images not available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MRI Arthrogram (Images not available)</a:t>
            </a:r>
          </a:p>
          <a:p>
            <a:pPr>
              <a:buBlip>
                <a:blip r:embed="rId2"/>
              </a:buBlip>
            </a:pPr>
            <a:r>
              <a:t>Type II SLAP tear extending from the 11:00 to 3:00 positions</a:t>
            </a:r>
          </a:p>
          <a:p>
            <a:pPr>
              <a:buBlip>
                <a:blip r:embed="rId2"/>
              </a:buBlip>
            </a:pPr>
            <a:r>
              <a:t>Moderate Subscapularis tendinosis </a:t>
            </a:r>
          </a:p>
          <a:p>
            <a:pPr>
              <a:buBlip>
                <a:blip r:embed="rId2"/>
              </a:buBlip>
            </a:pPr>
            <a:r>
              <a:t>No fractures or cuff tears </a:t>
            </a:r>
          </a:p>
          <a:p>
            <a:pPr>
              <a:buBlip>
                <a:blip r:embed="rId2"/>
              </a:buBlip>
            </a:pPr>
            <a:r>
              <a:t>He failed conservative therapy and elected to undergo surgery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84B7-D27B-0CD6-D3FB-8C491996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-367192"/>
            <a:ext cx="11988800" cy="1905000"/>
          </a:xfrm>
        </p:spPr>
        <p:txBody>
          <a:bodyPr/>
          <a:lstStyle/>
          <a:p>
            <a:r>
              <a:rPr lang="en-US" dirty="0"/>
              <a:t>Isolated Slap repair</a:t>
            </a:r>
          </a:p>
        </p:txBody>
      </p:sp>
      <p:pic>
        <p:nvPicPr>
          <p:cNvPr id="4" name="Picture 3" descr="A collage of images of surgery&#10;&#10;Description automatically generated">
            <a:extLst>
              <a:ext uri="{FF2B5EF4-FFF2-40B4-BE49-F238E27FC236}">
                <a16:creationId xmlns:a16="http://schemas.microsoft.com/office/drawing/2014/main" id="{87D04FDC-FDFC-ACD5-14DE-C5D01526F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3" y="846195"/>
            <a:ext cx="10857014" cy="881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9889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E84B7-D27B-0CD6-D3FB-8C491996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-367192"/>
            <a:ext cx="11988800" cy="1905000"/>
          </a:xfrm>
        </p:spPr>
        <p:txBody>
          <a:bodyPr/>
          <a:lstStyle/>
          <a:p>
            <a:r>
              <a:rPr lang="en-US" dirty="0"/>
              <a:t>Isolated Slap repair</a:t>
            </a:r>
          </a:p>
        </p:txBody>
      </p:sp>
      <p:pic>
        <p:nvPicPr>
          <p:cNvPr id="5" name="Picture 4" descr="A close up of a person's face&#10;&#10;Description automatically generated">
            <a:extLst>
              <a:ext uri="{FF2B5EF4-FFF2-40B4-BE49-F238E27FC236}">
                <a16:creationId xmlns:a16="http://schemas.microsoft.com/office/drawing/2014/main" id="{CB2F81BC-2667-2212-9081-874E5265B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" y="2168801"/>
            <a:ext cx="12865652" cy="54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227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9D3B-1655-8147-0F62-5C96B087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0067"/>
            <a:ext cx="11988800" cy="993361"/>
          </a:xfrm>
        </p:spPr>
        <p:txBody>
          <a:bodyPr/>
          <a:lstStyle/>
          <a:p>
            <a:r>
              <a:rPr lang="en-US" dirty="0"/>
              <a:t>Tenodesis to treat slap</a:t>
            </a:r>
          </a:p>
        </p:txBody>
      </p:sp>
      <p:pic>
        <p:nvPicPr>
          <p:cNvPr id="5" name="Picture 4" descr="Close-up of an eye&#10;&#10;Description automatically generated">
            <a:extLst>
              <a:ext uri="{FF2B5EF4-FFF2-40B4-BE49-F238E27FC236}">
                <a16:creationId xmlns:a16="http://schemas.microsoft.com/office/drawing/2014/main" id="{DA47F3DC-1CE1-322C-2E80-1AE87B84D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45" y="940214"/>
            <a:ext cx="11056310" cy="873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307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9D3B-1655-8147-0F62-5C96B087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0067"/>
            <a:ext cx="11988800" cy="993361"/>
          </a:xfrm>
        </p:spPr>
        <p:txBody>
          <a:bodyPr/>
          <a:lstStyle/>
          <a:p>
            <a:r>
              <a:rPr lang="en-US" dirty="0"/>
              <a:t>Tenodesis to treat slap</a:t>
            </a:r>
          </a:p>
        </p:txBody>
      </p:sp>
      <p:pic>
        <p:nvPicPr>
          <p:cNvPr id="4" name="Picture 3" descr="Close-up of a person's teeth&#10;&#10;Description automatically generated">
            <a:extLst>
              <a:ext uri="{FF2B5EF4-FFF2-40B4-BE49-F238E27FC236}">
                <a16:creationId xmlns:a16="http://schemas.microsoft.com/office/drawing/2014/main" id="{A4CEA197-239A-8E3B-50D6-916E0CD97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27" y="848533"/>
            <a:ext cx="10912945" cy="88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6016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9D3B-1655-8147-0F62-5C96B087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0067"/>
            <a:ext cx="11988800" cy="993361"/>
          </a:xfrm>
        </p:spPr>
        <p:txBody>
          <a:bodyPr/>
          <a:lstStyle/>
          <a:p>
            <a:r>
              <a:rPr lang="en-US" dirty="0"/>
              <a:t>Tenodesis to treat slap</a:t>
            </a:r>
          </a:p>
        </p:txBody>
      </p:sp>
      <p:pic>
        <p:nvPicPr>
          <p:cNvPr id="5" name="Picture 4" descr="Close-up of a surgical instrument&#10;&#10;Description automatically generated">
            <a:extLst>
              <a:ext uri="{FF2B5EF4-FFF2-40B4-BE49-F238E27FC236}">
                <a16:creationId xmlns:a16="http://schemas.microsoft.com/office/drawing/2014/main" id="{DAB708EF-EF2B-2662-418C-84DDE59F2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57" y="1048795"/>
            <a:ext cx="10251685" cy="86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9346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9D3B-1655-8147-0F62-5C96B087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0067"/>
            <a:ext cx="11988800" cy="993361"/>
          </a:xfrm>
        </p:spPr>
        <p:txBody>
          <a:bodyPr/>
          <a:lstStyle/>
          <a:p>
            <a:r>
              <a:rPr lang="en-US" dirty="0"/>
              <a:t>Tenodesis to treat slap</a:t>
            </a:r>
          </a:p>
        </p:txBody>
      </p:sp>
      <p:pic>
        <p:nvPicPr>
          <p:cNvPr id="4" name="Picture 3" descr="A close-up of a microscope&#10;&#10;Description automatically generated">
            <a:extLst>
              <a:ext uri="{FF2B5EF4-FFF2-40B4-BE49-F238E27FC236}">
                <a16:creationId xmlns:a16="http://schemas.microsoft.com/office/drawing/2014/main" id="{C774CAA9-CA07-7A02-28D8-149F649EC8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64" y="932001"/>
            <a:ext cx="9402072" cy="874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85017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9D3B-1655-8147-0F62-5C96B087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0067"/>
            <a:ext cx="11988800" cy="993361"/>
          </a:xfrm>
        </p:spPr>
        <p:txBody>
          <a:bodyPr/>
          <a:lstStyle/>
          <a:p>
            <a:r>
              <a:rPr lang="en-US" dirty="0"/>
              <a:t>Tenodesis to treat slap</a:t>
            </a:r>
          </a:p>
        </p:txBody>
      </p:sp>
      <p:pic>
        <p:nvPicPr>
          <p:cNvPr id="5" name="Picture 4" descr="A close-up of several images of a person's body&#10;&#10;Description automatically generated">
            <a:extLst>
              <a:ext uri="{FF2B5EF4-FFF2-40B4-BE49-F238E27FC236}">
                <a16:creationId xmlns:a16="http://schemas.microsoft.com/office/drawing/2014/main" id="{C0F42DD1-E9B1-67C2-73B7-78F92CF62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05" y="904887"/>
            <a:ext cx="10537589" cy="85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9975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Outcom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Outcomes</a:t>
            </a:r>
          </a:p>
        </p:txBody>
      </p:sp>
      <p:sp>
        <p:nvSpPr>
          <p:cNvPr id="313" name="46 patients aged 30-45 w/ symptomatic SLAP and +MRI…"/>
          <p:cNvSpPr txBox="1">
            <a:spLocks noGrp="1"/>
          </p:cNvSpPr>
          <p:nvPr>
            <p:ph type="body" sz="half" idx="1"/>
          </p:nvPr>
        </p:nvSpPr>
        <p:spPr>
          <a:xfrm>
            <a:off x="508000" y="2667000"/>
            <a:ext cx="11988800" cy="2174769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46 patients aged 30-45 w/ symptomatic SLAP and +MRI</a:t>
            </a:r>
          </a:p>
          <a:p>
            <a:pPr>
              <a:buBlip>
                <a:blip r:embed="rId2"/>
              </a:buBlip>
            </a:pPr>
            <a:r>
              <a:t>39/46 (85%) successfully treated non-operatively</a:t>
            </a:r>
          </a:p>
        </p:txBody>
      </p:sp>
      <p:pic>
        <p:nvPicPr>
          <p:cNvPr id="314" name="7C30D4C4-1861-49BC-8C87-43D5E9914250-L0-001.jpeg" descr="7C30D4C4-1861-49BC-8C87-43D5E9914250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593992"/>
            <a:ext cx="12069712" cy="2861283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in, et al. 2016"/>
          <p:cNvSpPr txBox="1"/>
          <p:nvPr/>
        </p:nvSpPr>
        <p:spPr>
          <a:xfrm>
            <a:off x="10798474" y="9258297"/>
            <a:ext cx="169088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Shin, et al. 2016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Outcom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Outcomes</a:t>
            </a:r>
          </a:p>
        </p:txBody>
      </p:sp>
      <p:sp>
        <p:nvSpPr>
          <p:cNvPr id="318" name="86 patients w/ cuff tear and SLBC (biceps partial tears &lt;50%, partial pulley lesions, type II SLAP)…"/>
          <p:cNvSpPr txBox="1">
            <a:spLocks noGrp="1"/>
          </p:cNvSpPr>
          <p:nvPr>
            <p:ph type="body" idx="1"/>
          </p:nvPr>
        </p:nvSpPr>
        <p:spPr>
          <a:xfrm>
            <a:off x="406400" y="3035300"/>
            <a:ext cx="12249452" cy="572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86 patients w/ cuff tear and SLBC (biceps partial tears &lt;50%, partial pulley lesions, type II SLAP)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Randomized to debridement, biceps tenotomy, biceps tenodesis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Pain, ROM, &amp; functional scores improved in all groups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Risk of popeye deformity in tenotomy or tenodesis; tenotomy had less supination strength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t>Tenotomy for groove/tendon pain, tenodesis for preservation of strength</a:t>
            </a:r>
          </a:p>
        </p:txBody>
      </p:sp>
      <p:sp>
        <p:nvSpPr>
          <p:cNvPr id="319" name="Oh, et al, 2016"/>
          <p:cNvSpPr txBox="1"/>
          <p:nvPr/>
        </p:nvSpPr>
        <p:spPr>
          <a:xfrm>
            <a:off x="10893621" y="9264649"/>
            <a:ext cx="160097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Oh, et al, 2016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ontrovers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Controversies</a:t>
            </a:r>
          </a:p>
        </p:txBody>
      </p:sp>
      <p:sp>
        <p:nvSpPr>
          <p:cNvPr id="322" name="Operations vs true incidence - Up to 35% MRIs but 3-25% in surgery. Of 544 scopes, 136 had SLAP (25%). 88% had other pathology (Kim, et al.)…"/>
          <p:cNvSpPr txBox="1">
            <a:spLocks noGrp="1"/>
          </p:cNvSpPr>
          <p:nvPr>
            <p:ph type="body" sz="half" idx="1"/>
          </p:nvPr>
        </p:nvSpPr>
        <p:spPr>
          <a:xfrm>
            <a:off x="6302419" y="2578100"/>
            <a:ext cx="6543033" cy="66548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Operations vs true incidence - Up to 35% MRIs but 3-25% in surgery. Of 544 scopes, 136 had SLAP (25%). 88% had other pathology (Kim, et al.)</a:t>
            </a:r>
          </a:p>
          <a:p>
            <a:pPr>
              <a:buBlip>
                <a:blip r:embed="rId2"/>
              </a:buBlip>
            </a:pPr>
            <a:r>
              <a:rPr dirty="0"/>
              <a:t>When to operate on an isolated labral tear? </a:t>
            </a:r>
          </a:p>
          <a:p>
            <a:pPr>
              <a:buBlip>
                <a:blip r:embed="rId2"/>
              </a:buBlip>
            </a:pPr>
            <a:r>
              <a:rPr lang="en-US" dirty="0"/>
              <a:t>Where to perform tenodesis?</a:t>
            </a:r>
            <a:endParaRPr dirty="0"/>
          </a:p>
        </p:txBody>
      </p:sp>
      <p:pic>
        <p:nvPicPr>
          <p:cNvPr id="323" name="3B86ECF3-C1E5-43C4-AFC1-F22675953200-L0-001.jpeg" descr="3B86ECF3-C1E5-43C4-AFC1-F22675953200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18" y="4128666"/>
            <a:ext cx="5753444" cy="3452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Jz, intra-op slap te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Jz, intra-op slap tear</a:t>
            </a:r>
          </a:p>
        </p:txBody>
      </p:sp>
      <p:pic>
        <p:nvPicPr>
          <p:cNvPr id="149" name="CF2FA27E-668D-43F6-9EE3-B0E35192A0E0-L0-001.jpeg" descr="CF2FA27E-668D-43F6-9EE3-B0E35192A0E0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11" y="2957964"/>
            <a:ext cx="6007206" cy="5895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131D3B65-9B36-415F-9CB6-A3C00507740E-L0-001.jpeg" descr="131D3B65-9B36-415F-9CB6-A3C00507740E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447" y="2978043"/>
            <a:ext cx="5596662" cy="5854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fere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References </a:t>
            </a:r>
          </a:p>
        </p:txBody>
      </p:sp>
      <p:sp>
        <p:nvSpPr>
          <p:cNvPr id="326" name="Powers, et al. Journal of the American Academy of Physician Assistants. Issue: Volume 24(3), March 2011, p 32–42…"/>
          <p:cNvSpPr txBox="1">
            <a:spLocks noGrp="1"/>
          </p:cNvSpPr>
          <p:nvPr>
            <p:ph type="body" idx="1"/>
          </p:nvPr>
        </p:nvSpPr>
        <p:spPr>
          <a:xfrm>
            <a:off x="508000" y="2404089"/>
            <a:ext cx="11988800" cy="688947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05359" indent="-205359" defTabSz="286258">
              <a:spcBef>
                <a:spcPts val="2000"/>
              </a:spcBef>
              <a:buBlip>
                <a:blip r:embed="rId2"/>
              </a:buBlip>
              <a:defRPr sz="1666"/>
            </a:pPr>
            <a:r>
              <a:t>Powers, et al. Journal of the American Academy of Physician Assistants. Issue: Volume 24(3), March 2011, p 32–42</a:t>
            </a:r>
          </a:p>
          <a:p>
            <a:pPr marL="205359" indent="-205359" defTabSz="286258">
              <a:spcBef>
                <a:spcPts val="2000"/>
              </a:spcBef>
              <a:buBlip>
                <a:blip r:embed="rId2"/>
              </a:buBlip>
              <a:defRPr sz="1666"/>
            </a:pPr>
            <a:r>
              <a:t>Burkhart SS, Morgan CD: The peel-back mechanism: Its role in producing and extending posterior type II SLAP lesions and its effect on SLAP repair rehabilitation. Arthroscopy 1998;14: 637-640</a:t>
            </a:r>
          </a:p>
          <a:p>
            <a:pPr marL="205359" indent="-205359" defTabSz="286258">
              <a:spcBef>
                <a:spcPts val="2000"/>
              </a:spcBef>
              <a:buBlip>
                <a:blip r:embed="rId2"/>
              </a:buBlip>
              <a:defRPr sz="1666"/>
            </a:pPr>
            <a:r>
              <a:t>Burkhart SS, Morgan CD, Kibler WB: The disabled throwing shoulder: Spectrum of pathology. Part I: Pathoanatomy and biomechanics. Arthroscopy 2003;19:404-420.</a:t>
            </a:r>
          </a:p>
          <a:p>
            <a:pPr marL="205359" indent="-205359" defTabSz="286258">
              <a:spcBef>
                <a:spcPts val="2000"/>
              </a:spcBef>
              <a:buBlip>
                <a:blip r:embed="rId2"/>
              </a:buBlip>
              <a:defRPr sz="1666"/>
            </a:pPr>
            <a:r>
              <a:t>RaoAG,KimTK, Chronopoulos E, McFarland EG: Anatomical variants in the anterosuperior aspect of the glenoid labrum: A statistical analysis of seventythree cases. J Bone Joint Surg Am 2003; 85:653-659</a:t>
            </a:r>
          </a:p>
          <a:p>
            <a:pPr marL="205359" indent="-205359" defTabSz="286258">
              <a:spcBef>
                <a:spcPts val="2000"/>
              </a:spcBef>
              <a:buBlip>
                <a:blip r:embed="rId2"/>
              </a:buBlip>
              <a:defRPr sz="1666"/>
            </a:pPr>
            <a:r>
              <a:t>Lieberman, et al. AAOS Comprehensive Orthopaedic Review, 2014, ch 84</a:t>
            </a:r>
          </a:p>
          <a:p>
            <a:pPr marL="205359" indent="-205359" defTabSz="286258">
              <a:spcBef>
                <a:spcPts val="2000"/>
              </a:spcBef>
              <a:buBlip>
                <a:blip r:embed="rId2"/>
              </a:buBlip>
              <a:defRPr sz="1666"/>
            </a:pPr>
            <a:r>
              <a:t>Weber, Steven. DeLee &amp; Drez's Orthopaedic Sports Medicine, 4th edition, 2015, SLAP Tears, 543-549.e1</a:t>
            </a:r>
          </a:p>
          <a:p>
            <a:pPr marL="205359" indent="-205359" defTabSz="286258">
              <a:spcBef>
                <a:spcPts val="2000"/>
              </a:spcBef>
              <a:buBlip>
                <a:blip r:embed="rId2"/>
              </a:buBlip>
              <a:defRPr sz="1666"/>
            </a:pPr>
            <a:r>
              <a:t>Patterson et al. Am J Sports Med. 2014 Aug;42(8):1904-10. doi: 10.1177/0363546514534939. Epub 2014 Jun 2</a:t>
            </a:r>
          </a:p>
          <a:p>
            <a:pPr marL="205359" indent="-205359" defTabSz="286258">
              <a:spcBef>
                <a:spcPts val="2000"/>
              </a:spcBef>
              <a:buBlip>
                <a:blip r:embed="rId2"/>
              </a:buBlip>
              <a:defRPr sz="1666"/>
            </a:pPr>
            <a:r>
              <a:t>Brockmeyer, et al. Knee Surg Sports  Traumatol  Arthrosc (2016) 24:447–455</a:t>
            </a:r>
          </a:p>
          <a:p>
            <a:pPr marL="205359" indent="-205359" defTabSz="286258">
              <a:spcBef>
                <a:spcPts val="2000"/>
              </a:spcBef>
              <a:buBlip>
                <a:blip r:embed="rId2"/>
              </a:buBlip>
              <a:defRPr sz="1666"/>
            </a:pPr>
            <a:r>
              <a:t>Shin, S., Lee, J., Jeon, Y. et al. Knee Surg Sports Traumatol Arthrosc (2016). doi:10.1007/s00167-016-4226-7</a:t>
            </a:r>
          </a:p>
          <a:p>
            <a:pPr marL="205359" indent="-205359" defTabSz="286258">
              <a:spcBef>
                <a:spcPts val="2000"/>
              </a:spcBef>
              <a:buBlip>
                <a:blip r:embed="rId2"/>
              </a:buBlip>
              <a:defRPr sz="1666"/>
            </a:pPr>
            <a:r>
              <a:t>KimTK, Queale WS, Cosgarea AJ, McFarland EG: Clinical features of the different types of SLAP lesions: An analysis of one hundred and thirty-nine cases. J Bone Joint Surg Am 2003;85:6671.</a:t>
            </a:r>
          </a:p>
          <a:p>
            <a:pPr marL="205359" indent="-205359" defTabSz="286258">
              <a:spcBef>
                <a:spcPts val="2000"/>
              </a:spcBef>
              <a:buBlip>
                <a:blip r:embed="rId2"/>
              </a:buBlip>
              <a:defRPr sz="1666"/>
            </a:pPr>
            <a:r>
              <a:t>Keener, et al. J AmAcad Orthop Surg 2009;17: 627-637</a:t>
            </a:r>
          </a:p>
          <a:p>
            <a:pPr marL="205359" indent="-205359" defTabSz="286258">
              <a:spcBef>
                <a:spcPts val="2000"/>
              </a:spcBef>
              <a:buBlip>
                <a:blip r:embed="rId2"/>
              </a:buBlip>
              <a:defRPr sz="1666"/>
            </a:pPr>
            <a:r>
              <a:t>Oh et al. Arthroscopy. 2016 Jun; 32(6):958-67. doi: 10:1016/j.arthro 2015.11.036. Epub 2016 Feb 23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365EDDC7-FB23-416A-9ADB-DFBA7F48780F-L0-001.jpeg" descr="365EDDC7-FB23-416A-9ADB-DFBA7F48780F-L0-001.jpe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6919293" y="946150"/>
            <a:ext cx="5829301" cy="7861300"/>
          </a:xfrm>
          <a:prstGeom prst="rect">
            <a:avLst/>
          </a:prstGeom>
        </p:spPr>
      </p:pic>
      <p:sp>
        <p:nvSpPr>
          <p:cNvPr id="153" name="1938 Bankart and can tab describe injury to anteroinferior labrum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295835" indent="-295835">
              <a:buClr>
                <a:srgbClr val="BEBEBE"/>
              </a:buClr>
              <a:buSzPct val="125000"/>
              <a:buChar char="•"/>
              <a:defRPr sz="2400"/>
            </a:pPr>
            <a:r>
              <a:rPr dirty="0"/>
              <a:t>1938 Bankart describe</a:t>
            </a:r>
            <a:r>
              <a:rPr lang="en-US" dirty="0"/>
              <a:t>s</a:t>
            </a:r>
            <a:r>
              <a:rPr dirty="0"/>
              <a:t> injury to anteroinferior labrum</a:t>
            </a:r>
          </a:p>
          <a:p>
            <a:pPr marL="295835" indent="-295835">
              <a:buClr>
                <a:srgbClr val="BEBEBE"/>
              </a:buClr>
              <a:buSzPct val="125000"/>
              <a:defRPr sz="2400"/>
            </a:pPr>
            <a:endParaRPr dirty="0"/>
          </a:p>
          <a:p>
            <a:pPr marL="295835" indent="-295835">
              <a:buClr>
                <a:srgbClr val="BEBEBE"/>
              </a:buClr>
              <a:buSzPct val="125000"/>
              <a:defRPr sz="2400"/>
            </a:pPr>
            <a:r>
              <a:rPr dirty="0"/>
              <a:t>1985 Andrews describes superior glenoid injuries</a:t>
            </a:r>
          </a:p>
          <a:p>
            <a:pPr marL="295835" indent="-295835">
              <a:buClr>
                <a:srgbClr val="BEBEBE"/>
              </a:buClr>
              <a:buSzPct val="125000"/>
              <a:defRPr sz="2400"/>
            </a:pPr>
            <a:endParaRPr dirty="0"/>
          </a:p>
          <a:p>
            <a:pPr marL="295835" indent="-295835">
              <a:buClr>
                <a:srgbClr val="BEBEBE"/>
              </a:buClr>
              <a:buSzPct val="125000"/>
              <a:defRPr sz="2400"/>
            </a:pPr>
            <a:r>
              <a:rPr dirty="0"/>
              <a:t>1990 Snyder defines "slap" lesions and proposes classification system </a:t>
            </a:r>
          </a:p>
        </p:txBody>
      </p:sp>
      <p:sp>
        <p:nvSpPr>
          <p:cNvPr id="154" name="History and background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History and background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Oste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Osteology</a:t>
            </a:r>
          </a:p>
        </p:txBody>
      </p:sp>
      <p:pic>
        <p:nvPicPr>
          <p:cNvPr id="157" name="9AF97C2E-C36E-4C56-B87F-565972B7D4B2-L0-001.jpeg" descr="9AF97C2E-C36E-4C56-B87F-565972B7D4B2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35" y="2679702"/>
            <a:ext cx="5747611" cy="6451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1FE91D6E-CA4B-4582-95BB-258CF4EE13DD-L0-001.jpeg" descr="1FE91D6E-CA4B-4582-95BB-258CF4EE13DD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129" y="2667000"/>
            <a:ext cx="5543714" cy="6407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pinoglenoid and suprascapular notch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Spinoglenoid and suprascapular notches</a:t>
            </a:r>
          </a:p>
        </p:txBody>
      </p:sp>
      <p:sp>
        <p:nvSpPr>
          <p:cNvPr id="161" name="Double-tap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pic>
        <p:nvPicPr>
          <p:cNvPr id="162" name="076DE660-D594-4008-A535-2559DB95509C-L0-001.jpeg" descr="076DE660-D594-4008-A535-2559DB95509C-L0-00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179" y="2578100"/>
            <a:ext cx="2908943" cy="6882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7B22D6DD-91A5-4B70-928F-F08F644F8FEE-L0-001.jpeg" descr="7B22D6DD-91A5-4B70-928F-F08F644F8FEE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74" y="2667000"/>
            <a:ext cx="5205452" cy="6972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1608</Words>
  <Application>Microsoft Office PowerPoint</Application>
  <PresentationFormat>Custom</PresentationFormat>
  <Paragraphs>250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Gill Sans</vt:lpstr>
      <vt:lpstr>Gill Sans Light</vt:lpstr>
      <vt:lpstr>Helvetica</vt:lpstr>
      <vt:lpstr>Helvetica Neue</vt:lpstr>
      <vt:lpstr>New_Template3</vt:lpstr>
      <vt:lpstr>SLap lesions</vt:lpstr>
      <vt:lpstr>Introduction</vt:lpstr>
      <vt:lpstr>Case study</vt:lpstr>
      <vt:lpstr>JZ, Physical exam</vt:lpstr>
      <vt:lpstr>JZ, MRI</vt:lpstr>
      <vt:lpstr>Jz, intra-op slap tear</vt:lpstr>
      <vt:lpstr>1938 Bankart describes injury to anteroinferior labrum  1985 Andrews describes superior glenoid injuries  1990 Snyder defines "slap" lesions and proposes classification system </vt:lpstr>
      <vt:lpstr>Osteology</vt:lpstr>
      <vt:lpstr>Spinoglenoid and suprascapular notches</vt:lpstr>
      <vt:lpstr>Supraglenoid tubercle</vt:lpstr>
      <vt:lpstr>Labral structure</vt:lpstr>
      <vt:lpstr>Histology</vt:lpstr>
      <vt:lpstr>Labral functions</vt:lpstr>
      <vt:lpstr>Labral blood supply</vt:lpstr>
      <vt:lpstr>Labral variations</vt:lpstr>
      <vt:lpstr>Labral variations</vt:lpstr>
      <vt:lpstr>Meniscoid labrum</vt:lpstr>
      <vt:lpstr>Biceps orientation &amp; function</vt:lpstr>
      <vt:lpstr>Biceps sling</vt:lpstr>
      <vt:lpstr>Tendons/rotator cuff</vt:lpstr>
      <vt:lpstr>Shoulder stabilizers </vt:lpstr>
      <vt:lpstr>Pathogenesis</vt:lpstr>
      <vt:lpstr>Pathogenesis</vt:lpstr>
      <vt:lpstr>Snyder classification</vt:lpstr>
      <vt:lpstr>Modified snyder</vt:lpstr>
      <vt:lpstr>Clinical presentation</vt:lpstr>
      <vt:lpstr>Paralabral ganglion and spinoglenoid notch cysts</vt:lpstr>
      <vt:lpstr>Spinoglenoid and suprascapular notches</vt:lpstr>
      <vt:lpstr>Suprascapular nerve</vt:lpstr>
      <vt:lpstr>spinoglenoid notch cysts</vt:lpstr>
      <vt:lpstr>Provocative maneuvers </vt:lpstr>
      <vt:lpstr>Provocative maneuvers</vt:lpstr>
      <vt:lpstr>Provocative maneuvers</vt:lpstr>
      <vt:lpstr>Provocative maneuvers</vt:lpstr>
      <vt:lpstr>Provocative maneuvers</vt:lpstr>
      <vt:lpstr>Provocative maneuvers</vt:lpstr>
      <vt:lpstr>Conundrum</vt:lpstr>
      <vt:lpstr>Conundrum</vt:lpstr>
      <vt:lpstr>Diagnosis</vt:lpstr>
      <vt:lpstr>Treatment (Non-op)</vt:lpstr>
      <vt:lpstr>Treatment (Operative)</vt:lpstr>
      <vt:lpstr>Treatment Techniques</vt:lpstr>
      <vt:lpstr>Treatment - Concomitant Pathology</vt:lpstr>
      <vt:lpstr>Treatment - biceps, indications</vt:lpstr>
      <vt:lpstr>Treatment - Biceps, options</vt:lpstr>
      <vt:lpstr>Complications</vt:lpstr>
      <vt:lpstr>Treatment trends</vt:lpstr>
      <vt:lpstr>PowerPoint Presentation</vt:lpstr>
      <vt:lpstr>Isolated Slap repair</vt:lpstr>
      <vt:lpstr>Isolated Slap repair</vt:lpstr>
      <vt:lpstr>Isolated Slap repair</vt:lpstr>
      <vt:lpstr>Tenodesis to treat slap</vt:lpstr>
      <vt:lpstr>Tenodesis to treat slap</vt:lpstr>
      <vt:lpstr>Tenodesis to treat slap</vt:lpstr>
      <vt:lpstr>Tenodesis to treat slap</vt:lpstr>
      <vt:lpstr>Tenodesis to treat slap</vt:lpstr>
      <vt:lpstr>Outcomes</vt:lpstr>
      <vt:lpstr>Outcomes</vt:lpstr>
      <vt:lpstr>Controversies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SLap lesions</dc:title>
  <cp:lastModifiedBy>Tyler Kent</cp:lastModifiedBy>
  <cp:revision>1</cp:revision>
  <dcterms:modified xsi:type="dcterms:W3CDTF">2024-01-23T00:16:50Z</dcterms:modified>
</cp:coreProperties>
</file>