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8" r:id="rId4"/>
  </p:sldMasterIdLst>
  <p:notesMasterIdLst>
    <p:notesMasterId r:id="rId18"/>
  </p:notesMasterIdLst>
  <p:sldIdLst>
    <p:sldId id="306" r:id="rId5"/>
    <p:sldId id="307" r:id="rId6"/>
    <p:sldId id="308" r:id="rId7"/>
    <p:sldId id="309" r:id="rId8"/>
    <p:sldId id="294" r:id="rId9"/>
    <p:sldId id="310" r:id="rId10"/>
    <p:sldId id="313" r:id="rId11"/>
    <p:sldId id="304" r:id="rId12"/>
    <p:sldId id="305" r:id="rId13"/>
    <p:sldId id="314" r:id="rId14"/>
    <p:sldId id="315" r:id="rId15"/>
    <p:sldId id="311" r:id="rId16"/>
    <p:sldId id="31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 userDrawn="1">
          <p15:clr>
            <a:srgbClr val="A4A3A4"/>
          </p15:clr>
        </p15:guide>
        <p15:guide id="2" pos="7056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8F13E1-A6E9-4D68-A931-BD5ADD2C4F88}" v="837" dt="2024-01-25T05:09:07.4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392"/>
        <p:guide pos="7056"/>
        <p:guide orient="horz" pos="3168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28068-AFBD-4979-B752-9EB6F90B1386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39589-3E79-4C82-AA4A-FE78234FAA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96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805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234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26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1843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839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1/24/2024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827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1/24/2024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364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16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1479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66432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2936" y="585216"/>
            <a:ext cx="5833872" cy="2276856"/>
          </a:xfrm>
        </p:spPr>
        <p:txBody>
          <a:bodyPr anchor="b"/>
          <a:lstStyle>
            <a:lvl1pPr algn="r">
              <a:defRPr sz="6000" b="1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02936" y="3127248"/>
            <a:ext cx="5833872" cy="3118104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Graphic 12">
            <a:extLst>
              <a:ext uri="{FF2B5EF4-FFF2-40B4-BE49-F238E27FC236}">
                <a16:creationId xmlns:a16="http://schemas.microsoft.com/office/drawing/2014/main" id="{EA1B6985-3E5A-40F4-9268-D4AB3BBF8C91}"/>
              </a:ext>
            </a:extLst>
          </p:cNvPr>
          <p:cNvSpPr/>
          <p:nvPr userDrawn="1"/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Graphic 13">
            <a:extLst>
              <a:ext uri="{FF2B5EF4-FFF2-40B4-BE49-F238E27FC236}">
                <a16:creationId xmlns:a16="http://schemas.microsoft.com/office/drawing/2014/main" id="{338BC906-9D03-4280-85E8-21A81BC21D73}"/>
              </a:ext>
            </a:extLst>
          </p:cNvPr>
          <p:cNvSpPr/>
          <p:nvPr userDrawn="1"/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C5C06D53-C9F6-47E8-BFE1-B8193A1AED8B}"/>
              </a:ext>
            </a:extLst>
          </p:cNvPr>
          <p:cNvSpPr/>
          <p:nvPr userDrawn="1"/>
        </p:nvSpPr>
        <p:spPr>
          <a:xfrm>
            <a:off x="1669987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694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62FC6D8-DD87-4B93-8491-43C84EE63F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1965" y="1665520"/>
            <a:ext cx="4266960" cy="426696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335024"/>
            <a:ext cx="6190488" cy="1179576"/>
          </a:xfrm>
        </p:spPr>
        <p:txBody>
          <a:bodyPr lIns="91440" tIns="45720" rIns="91440" bIns="45720"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92" y="2825496"/>
            <a:ext cx="6190488" cy="3346704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 sz="2000"/>
            </a:lvl1pPr>
            <a:lvl2pPr marL="228600">
              <a:defRPr sz="1800"/>
            </a:lvl2pPr>
            <a:lvl3pPr marL="457200">
              <a:defRPr sz="1600"/>
            </a:lvl3pPr>
            <a:lvl4pPr marL="685800"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64424" y="621792"/>
            <a:ext cx="4114800" cy="365125"/>
          </a:xfrm>
        </p:spPr>
        <p:txBody>
          <a:bodyPr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A8B3D0E-ED3F-46FA-AE79-5FEFDE9168E3}"/>
              </a:ext>
            </a:extLst>
          </p:cNvPr>
          <p:cNvCxnSpPr>
            <a:cxnSpLocks/>
          </p:cNvCxnSpPr>
          <p:nvPr userDrawn="1"/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08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raphic 10">
            <a:extLst>
              <a:ext uri="{FF2B5EF4-FFF2-40B4-BE49-F238E27FC236}">
                <a16:creationId xmlns:a16="http://schemas.microsoft.com/office/drawing/2014/main" id="{AAD06B87-D9B2-4F94-B734-A8F039A2033F}"/>
              </a:ext>
            </a:extLst>
          </p:cNvPr>
          <p:cNvSpPr/>
          <p:nvPr userDrawn="1"/>
        </p:nvSpPr>
        <p:spPr>
          <a:xfrm>
            <a:off x="11281590" y="2070656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Graphic 11">
            <a:extLst>
              <a:ext uri="{FF2B5EF4-FFF2-40B4-BE49-F238E27FC236}">
                <a16:creationId xmlns:a16="http://schemas.microsoft.com/office/drawing/2014/main" id="{BB13A13C-36EA-4B13-9175-C5FE95B34D33}"/>
              </a:ext>
            </a:extLst>
          </p:cNvPr>
          <p:cNvSpPr/>
          <p:nvPr userDrawn="1"/>
        </p:nvSpPr>
        <p:spPr>
          <a:xfrm>
            <a:off x="10969280" y="178001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44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5659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1656" y="841248"/>
            <a:ext cx="4434840" cy="3236976"/>
          </a:xfrm>
        </p:spPr>
        <p:txBody>
          <a:bodyPr anchor="b"/>
          <a:lstStyle>
            <a:lvl1pPr algn="l">
              <a:lnSpc>
                <a:spcPct val="110000"/>
              </a:lnSpc>
              <a:spcBef>
                <a:spcPts val="1000"/>
              </a:spcBef>
              <a:defRPr sz="3600" b="0" i="0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5" y="4498848"/>
            <a:ext cx="4434835" cy="510474"/>
          </a:xfrm>
        </p:spPr>
        <p:txBody>
          <a:bodyPr/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01752"/>
            <a:ext cx="5221224" cy="6263640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8889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1656" y="804672"/>
            <a:ext cx="4434840" cy="886968"/>
          </a:xfrm>
        </p:spPr>
        <p:txBody>
          <a:bodyPr anchor="b"/>
          <a:lstStyle>
            <a:lvl1pPr algn="l">
              <a:defRPr sz="5400" b="0" i="0" cap="none" baseline="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1654" y="1801368"/>
            <a:ext cx="4434840" cy="4754880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811512" y="1591056"/>
            <a:ext cx="3547872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39C974-0ED4-4915-BBF7-1FB00C18AD45}"/>
              </a:ext>
            </a:extLst>
          </p:cNvPr>
          <p:cNvCxnSpPr>
            <a:cxnSpLocks/>
          </p:cNvCxnSpPr>
          <p:nvPr userDrawn="1"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</a:extLst>
          </p:cNvPr>
          <p:cNvSpPr/>
          <p:nvPr userDrawn="1"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464" y="3108960"/>
            <a:ext cx="5221224" cy="3447288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F146D6C1-343E-4F97-A565-55BBB15F4C7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3464" y="301752"/>
            <a:ext cx="2459736" cy="2505456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BA123E2D-4554-47D5-B0EC-0C47EDB416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4952" y="301752"/>
            <a:ext cx="2459736" cy="2505456"/>
          </a:xfrm>
        </p:spPr>
        <p:txBody>
          <a:bodyPr anchor="ctr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078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3186EA6A-5CD5-4DF7-9C8A-EDFAF28A80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77111" y="407499"/>
            <a:ext cx="1952279" cy="1952279"/>
          </a:xfrm>
          <a:custGeom>
            <a:avLst/>
            <a:gdLst>
              <a:gd name="connsiteX0" fmla="*/ 976140 w 1952279"/>
              <a:gd name="connsiteY0" fmla="*/ 0 h 1952279"/>
              <a:gd name="connsiteX1" fmla="*/ 1952279 w 1952279"/>
              <a:gd name="connsiteY1" fmla="*/ 976140 h 1952279"/>
              <a:gd name="connsiteX2" fmla="*/ 976140 w 1952279"/>
              <a:gd name="connsiteY2" fmla="*/ 1952279 h 1952279"/>
              <a:gd name="connsiteX3" fmla="*/ 0 w 1952279"/>
              <a:gd name="connsiteY3" fmla="*/ 976140 h 1952279"/>
              <a:gd name="connsiteX4" fmla="*/ 976140 w 1952279"/>
              <a:gd name="connsiteY4" fmla="*/ 0 h 1952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2279" h="1952279">
                <a:moveTo>
                  <a:pt x="976140" y="0"/>
                </a:moveTo>
                <a:cubicBezTo>
                  <a:pt x="1515247" y="0"/>
                  <a:pt x="1952279" y="437033"/>
                  <a:pt x="1952279" y="976140"/>
                </a:cubicBezTo>
                <a:cubicBezTo>
                  <a:pt x="1952279" y="1515246"/>
                  <a:pt x="1515247" y="1952279"/>
                  <a:pt x="976140" y="1952279"/>
                </a:cubicBezTo>
                <a:cubicBezTo>
                  <a:pt x="437033" y="1952279"/>
                  <a:pt x="0" y="1515246"/>
                  <a:pt x="0" y="976140"/>
                </a:cubicBezTo>
                <a:cubicBezTo>
                  <a:pt x="0" y="437033"/>
                  <a:pt x="437033" y="0"/>
                  <a:pt x="97614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83D5117F-F235-498D-99A5-9DE2D66557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28345" y="1972581"/>
            <a:ext cx="2290065" cy="2273502"/>
          </a:xfrm>
          <a:custGeom>
            <a:avLst/>
            <a:gdLst>
              <a:gd name="connsiteX0" fmla="*/ 1145032 w 2290065"/>
              <a:gd name="connsiteY0" fmla="*/ 0 h 2273502"/>
              <a:gd name="connsiteX1" fmla="*/ 2290065 w 2290065"/>
              <a:gd name="connsiteY1" fmla="*/ 1145033 h 2273502"/>
              <a:gd name="connsiteX2" fmla="*/ 1375797 w 2290065"/>
              <a:gd name="connsiteY2" fmla="*/ 2266803 h 2273502"/>
              <a:gd name="connsiteX3" fmla="*/ 1331903 w 2290065"/>
              <a:gd name="connsiteY3" fmla="*/ 2273502 h 2273502"/>
              <a:gd name="connsiteX4" fmla="*/ 958162 w 2290065"/>
              <a:gd name="connsiteY4" fmla="*/ 2273502 h 2273502"/>
              <a:gd name="connsiteX5" fmla="*/ 914268 w 2290065"/>
              <a:gd name="connsiteY5" fmla="*/ 2266803 h 2273502"/>
              <a:gd name="connsiteX6" fmla="*/ 5911 w 2290065"/>
              <a:gd name="connsiteY6" fmla="*/ 1262106 h 2273502"/>
              <a:gd name="connsiteX7" fmla="*/ 0 w 2290065"/>
              <a:gd name="connsiteY7" fmla="*/ 1145053 h 2273502"/>
              <a:gd name="connsiteX8" fmla="*/ 0 w 2290065"/>
              <a:gd name="connsiteY8" fmla="*/ 1145014 h 2273502"/>
              <a:gd name="connsiteX9" fmla="*/ 5911 w 2290065"/>
              <a:gd name="connsiteY9" fmla="*/ 1027960 h 2273502"/>
              <a:gd name="connsiteX10" fmla="*/ 1145032 w 2290065"/>
              <a:gd name="connsiteY10" fmla="*/ 0 h 227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90065" h="2273502">
                <a:moveTo>
                  <a:pt x="1145032" y="0"/>
                </a:moveTo>
                <a:cubicBezTo>
                  <a:pt x="1777417" y="0"/>
                  <a:pt x="2290065" y="512649"/>
                  <a:pt x="2290065" y="1145033"/>
                </a:cubicBezTo>
                <a:cubicBezTo>
                  <a:pt x="2290065" y="1698370"/>
                  <a:pt x="1897569" y="2160033"/>
                  <a:pt x="1375797" y="2266803"/>
                </a:cubicBezTo>
                <a:lnTo>
                  <a:pt x="1331903" y="2273502"/>
                </a:lnTo>
                <a:lnTo>
                  <a:pt x="958162" y="2273502"/>
                </a:lnTo>
                <a:lnTo>
                  <a:pt x="914268" y="2266803"/>
                </a:lnTo>
                <a:cubicBezTo>
                  <a:pt x="429765" y="2167660"/>
                  <a:pt x="56730" y="1762511"/>
                  <a:pt x="5911" y="1262106"/>
                </a:cubicBezTo>
                <a:lnTo>
                  <a:pt x="0" y="1145053"/>
                </a:lnTo>
                <a:lnTo>
                  <a:pt x="0" y="1145014"/>
                </a:lnTo>
                <a:lnTo>
                  <a:pt x="5911" y="1027960"/>
                </a:lnTo>
                <a:cubicBezTo>
                  <a:pt x="64548" y="450571"/>
                  <a:pt x="552172" y="0"/>
                  <a:pt x="1145032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E1E0A794-F1D3-4628-B5B1-9D48AB34C3D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79539" y="4386312"/>
            <a:ext cx="3119293" cy="2462810"/>
          </a:xfrm>
          <a:custGeom>
            <a:avLst/>
            <a:gdLst>
              <a:gd name="connsiteX0" fmla="*/ 1559647 w 3119293"/>
              <a:gd name="connsiteY0" fmla="*/ 0 h 2462810"/>
              <a:gd name="connsiteX1" fmla="*/ 3119293 w 3119293"/>
              <a:gd name="connsiteY1" fmla="*/ 1559647 h 2462810"/>
              <a:gd name="connsiteX2" fmla="*/ 2852930 w 3119293"/>
              <a:gd name="connsiteY2" fmla="*/ 2431660 h 2462810"/>
              <a:gd name="connsiteX3" fmla="*/ 2829636 w 3119293"/>
              <a:gd name="connsiteY3" fmla="*/ 2462810 h 2462810"/>
              <a:gd name="connsiteX4" fmla="*/ 289658 w 3119293"/>
              <a:gd name="connsiteY4" fmla="*/ 2462810 h 2462810"/>
              <a:gd name="connsiteX5" fmla="*/ 266363 w 3119293"/>
              <a:gd name="connsiteY5" fmla="*/ 2431660 h 2462810"/>
              <a:gd name="connsiteX6" fmla="*/ 0 w 3119293"/>
              <a:gd name="connsiteY6" fmla="*/ 1559647 h 2462810"/>
              <a:gd name="connsiteX7" fmla="*/ 1559647 w 3119293"/>
              <a:gd name="connsiteY7" fmla="*/ 0 h 246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19293" h="2462810">
                <a:moveTo>
                  <a:pt x="1559647" y="0"/>
                </a:moveTo>
                <a:cubicBezTo>
                  <a:pt x="2421016" y="0"/>
                  <a:pt x="3119293" y="698278"/>
                  <a:pt x="3119293" y="1559647"/>
                </a:cubicBezTo>
                <a:cubicBezTo>
                  <a:pt x="3119293" y="1882660"/>
                  <a:pt x="3021098" y="2182739"/>
                  <a:pt x="2852930" y="2431660"/>
                </a:cubicBezTo>
                <a:lnTo>
                  <a:pt x="2829636" y="2462810"/>
                </a:lnTo>
                <a:lnTo>
                  <a:pt x="289658" y="2462810"/>
                </a:lnTo>
                <a:lnTo>
                  <a:pt x="266363" y="2431660"/>
                </a:lnTo>
                <a:cubicBezTo>
                  <a:pt x="98195" y="2182739"/>
                  <a:pt x="0" y="1882660"/>
                  <a:pt x="0" y="1559647"/>
                </a:cubicBezTo>
                <a:cubicBezTo>
                  <a:pt x="0" y="698278"/>
                  <a:pt x="698278" y="0"/>
                  <a:pt x="1559647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B8D3F45B-B631-47D3-A33C-71CEC2B3602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92905" y="4018982"/>
            <a:ext cx="3854161" cy="2839018"/>
          </a:xfrm>
          <a:custGeom>
            <a:avLst/>
            <a:gdLst>
              <a:gd name="connsiteX0" fmla="*/ 1927061 w 3854161"/>
              <a:gd name="connsiteY0" fmla="*/ 0 h 2839018"/>
              <a:gd name="connsiteX1" fmla="*/ 1927101 w 3854161"/>
              <a:gd name="connsiteY1" fmla="*/ 0 h 2839018"/>
              <a:gd name="connsiteX2" fmla="*/ 2124114 w 3854161"/>
              <a:gd name="connsiteY2" fmla="*/ 9948 h 2839018"/>
              <a:gd name="connsiteX3" fmla="*/ 3854161 w 3854161"/>
              <a:gd name="connsiteY3" fmla="*/ 1927080 h 2839018"/>
              <a:gd name="connsiteX4" fmla="*/ 3702722 w 3854161"/>
              <a:gd name="connsiteY4" fmla="*/ 2677187 h 2839018"/>
              <a:gd name="connsiteX5" fmla="*/ 3624763 w 3854161"/>
              <a:gd name="connsiteY5" fmla="*/ 2839018 h 2839018"/>
              <a:gd name="connsiteX6" fmla="*/ 229398 w 3854161"/>
              <a:gd name="connsiteY6" fmla="*/ 2839018 h 2839018"/>
              <a:gd name="connsiteX7" fmla="*/ 151440 w 3854161"/>
              <a:gd name="connsiteY7" fmla="*/ 2677187 h 2839018"/>
              <a:gd name="connsiteX8" fmla="*/ 0 w 3854161"/>
              <a:gd name="connsiteY8" fmla="*/ 1927080 h 2839018"/>
              <a:gd name="connsiteX9" fmla="*/ 1730048 w 3854161"/>
              <a:gd name="connsiteY9" fmla="*/ 9948 h 2839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61" h="2839018">
                <a:moveTo>
                  <a:pt x="1927061" y="0"/>
                </a:moveTo>
                <a:lnTo>
                  <a:pt x="1927101" y="0"/>
                </a:lnTo>
                <a:lnTo>
                  <a:pt x="2124114" y="9948"/>
                </a:lnTo>
                <a:cubicBezTo>
                  <a:pt x="3095856" y="108634"/>
                  <a:pt x="3854161" y="929301"/>
                  <a:pt x="3854161" y="1927080"/>
                </a:cubicBezTo>
                <a:cubicBezTo>
                  <a:pt x="3854161" y="2193154"/>
                  <a:pt x="3800237" y="2446634"/>
                  <a:pt x="3702722" y="2677187"/>
                </a:cubicBezTo>
                <a:lnTo>
                  <a:pt x="3624763" y="2839018"/>
                </a:lnTo>
                <a:lnTo>
                  <a:pt x="229398" y="2839018"/>
                </a:lnTo>
                <a:lnTo>
                  <a:pt x="151440" y="2677187"/>
                </a:lnTo>
                <a:cubicBezTo>
                  <a:pt x="53924" y="2446634"/>
                  <a:pt x="0" y="2193154"/>
                  <a:pt x="0" y="1927080"/>
                </a:cubicBezTo>
                <a:cubicBezTo>
                  <a:pt x="0" y="929301"/>
                  <a:pt x="758305" y="108634"/>
                  <a:pt x="1730048" y="9948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720" y="585216"/>
            <a:ext cx="5276088" cy="2276856"/>
          </a:xfrm>
        </p:spPr>
        <p:txBody>
          <a:bodyPr anchor="b"/>
          <a:lstStyle>
            <a:lvl1pPr algn="r">
              <a:defRPr sz="4800" b="1" cap="all" spc="4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548640" y="1938528"/>
            <a:ext cx="278892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201168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Graphic 32">
            <a:extLst>
              <a:ext uri="{FF2B5EF4-FFF2-40B4-BE49-F238E27FC236}">
                <a16:creationId xmlns:a16="http://schemas.microsoft.com/office/drawing/2014/main" id="{846CD0EA-B0AA-4845-81A5-4ADD7C58B12F}"/>
              </a:ext>
            </a:extLst>
          </p:cNvPr>
          <p:cNvSpPr/>
          <p:nvPr userDrawn="1"/>
        </p:nvSpPr>
        <p:spPr>
          <a:xfrm>
            <a:off x="1472366" y="185953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Graphic 33">
            <a:extLst>
              <a:ext uri="{FF2B5EF4-FFF2-40B4-BE49-F238E27FC236}">
                <a16:creationId xmlns:a16="http://schemas.microsoft.com/office/drawing/2014/main" id="{0E97A0CB-7CB1-47F0-BD48-EEECBAC39CD2}"/>
              </a:ext>
            </a:extLst>
          </p:cNvPr>
          <p:cNvSpPr/>
          <p:nvPr userDrawn="1"/>
        </p:nvSpPr>
        <p:spPr>
          <a:xfrm>
            <a:off x="2014523" y="3146867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Graphic 31">
            <a:extLst>
              <a:ext uri="{FF2B5EF4-FFF2-40B4-BE49-F238E27FC236}">
                <a16:creationId xmlns:a16="http://schemas.microsoft.com/office/drawing/2014/main" id="{477816C9-06CB-4BC5-B26B-6A2877BD941A}"/>
              </a:ext>
            </a:extLst>
          </p:cNvPr>
          <p:cNvSpPr/>
          <p:nvPr userDrawn="1"/>
        </p:nvSpPr>
        <p:spPr>
          <a:xfrm>
            <a:off x="5404920" y="450829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</a:extLst>
          </p:cNvPr>
          <p:cNvCxnSpPr>
            <a:cxnSpLocks/>
          </p:cNvCxnSpPr>
          <p:nvPr userDrawn="1"/>
        </p:nvCxnSpPr>
        <p:spPr>
          <a:xfrm>
            <a:off x="85611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0720" y="3127248"/>
            <a:ext cx="5276088" cy="1124712"/>
          </a:xfrm>
        </p:spPr>
        <p:txBody>
          <a:bodyPr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4988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58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49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988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1/24/2024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53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1/24/2024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710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1/24/2024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879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659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7347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  <p:sldLayoutId id="2147483736" r:id="rId18"/>
    <p:sldLayoutId id="2147483737" r:id="rId19"/>
    <p:sldLayoutId id="2147483738" r:id="rId20"/>
    <p:sldLayoutId id="2147483739" r:id="rId21"/>
    <p:sldLayoutId id="2147483740" r:id="rId2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9968B-2619-4F71-AB00-4C493E120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7543" y="2329329"/>
            <a:ext cx="5747776" cy="1573993"/>
          </a:xfrm>
        </p:spPr>
        <p:txBody>
          <a:bodyPr/>
          <a:lstStyle/>
          <a:p>
            <a:r>
              <a:rPr lang="en-US" sz="5400" b="1" spc="400" dirty="0">
                <a:solidFill>
                  <a:schemeClr val="bg1"/>
                </a:solidFill>
              </a:rPr>
              <a:t>Final Kick Ankle &amp; </a:t>
            </a:r>
            <a:r>
              <a:rPr lang="en-US" sz="5400" b="1" spc="400" dirty="0">
                <a:solidFill>
                  <a:schemeClr val="bg1"/>
                </a:solidFill>
                <a:latin typeface="Century Gothic"/>
              </a:rPr>
              <a:t>Foot</a:t>
            </a:r>
            <a:r>
              <a:rPr lang="en-US" sz="5400" b="1" spc="400" dirty="0">
                <a:solidFill>
                  <a:schemeClr val="bg1"/>
                </a:solidFill>
              </a:rPr>
              <a:t> </a:t>
            </a:r>
            <a:r>
              <a:rPr lang="en-US" sz="5400" b="1" spc="400" dirty="0">
                <a:solidFill>
                  <a:schemeClr val="bg1"/>
                </a:solidFill>
                <a:latin typeface="Century Gothic"/>
              </a:rPr>
              <a:t>Clinic</a:t>
            </a:r>
            <a:endParaRPr lang="en-US" sz="5400" b="1">
              <a:solidFill>
                <a:schemeClr val="bg1"/>
              </a:solidFill>
              <a:latin typeface="Century Gothic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F14073-9F68-4B7E-A576-26899D58C7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9602" y="4769909"/>
            <a:ext cx="8825658" cy="86142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Verdana Pro"/>
              </a:rPr>
              <a:t>Dr. Selina Sekulic, </a:t>
            </a:r>
            <a:r>
              <a:rPr lang="en-US" sz="1800" b="1" err="1">
                <a:solidFill>
                  <a:schemeClr val="bg1"/>
                </a:solidFill>
                <a:latin typeface="Verdana Pro"/>
              </a:rPr>
              <a:t>DPm</a:t>
            </a:r>
            <a:endParaRPr lang="en-US" sz="1800" b="1" dirty="0">
              <a:solidFill>
                <a:schemeClr val="bg1"/>
              </a:solidFill>
              <a:latin typeface="Verdana Pro"/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>
              <a:solidFill>
                <a:srgbClr val="8AD0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69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76770-60C2-F880-341E-331C8899B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Achilles Tendonitis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482B3B-8DB9-35A1-D3F6-FF07CDCED0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INSERTIONAL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511CE2-DF03-DF33-5EB7-7BBBFFCCB91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Shoe modifications</a:t>
            </a:r>
          </a:p>
          <a:p>
            <a:pPr>
              <a:buClr>
                <a:srgbClr val="8AD0D6"/>
              </a:buClr>
            </a:pPr>
            <a:r>
              <a:rPr lang="en-US" dirty="0"/>
              <a:t>Eccentric vs Concentric</a:t>
            </a:r>
          </a:p>
          <a:p>
            <a:pPr>
              <a:buClr>
                <a:srgbClr val="8AD0D6"/>
              </a:buClr>
            </a:pPr>
            <a:r>
              <a:rPr lang="en-US" dirty="0"/>
              <a:t>Stretching</a:t>
            </a:r>
          </a:p>
          <a:p>
            <a:pPr>
              <a:buClr>
                <a:srgbClr val="8AD0D6"/>
              </a:buClr>
            </a:pPr>
            <a:r>
              <a:rPr lang="en-US" dirty="0"/>
              <a:t>Surgery</a:t>
            </a:r>
          </a:p>
          <a:p>
            <a:pPr>
              <a:buClr>
                <a:srgbClr val="8AD0D6"/>
              </a:buClr>
            </a:pPr>
            <a:r>
              <a:rPr lang="en-US" dirty="0"/>
              <a:t>Shockwave</a:t>
            </a:r>
          </a:p>
          <a:p>
            <a:pPr>
              <a:buClr>
                <a:srgbClr val="8AD0D6"/>
              </a:buClr>
            </a:pPr>
            <a:r>
              <a:rPr lang="en-US" dirty="0"/>
              <a:t>MRI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1DE935-F9A6-F295-AC5B-5B5A24F81A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MIDSUBSTANCE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E06FE4-33C9-FF26-272F-9F6412BF35D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Activity modifications</a:t>
            </a:r>
          </a:p>
          <a:p>
            <a:pPr>
              <a:buClr>
                <a:srgbClr val="8AD0D6"/>
              </a:buClr>
            </a:pPr>
            <a:r>
              <a:rPr lang="en-US" dirty="0"/>
              <a:t>Orthotics</a:t>
            </a:r>
          </a:p>
          <a:p>
            <a:pPr>
              <a:buClr>
                <a:srgbClr val="8AD0D6"/>
              </a:buClr>
            </a:pPr>
            <a:r>
              <a:rPr lang="en-US" dirty="0"/>
              <a:t>Loading</a:t>
            </a:r>
          </a:p>
          <a:p>
            <a:pPr>
              <a:buClr>
                <a:srgbClr val="8AD0D6"/>
              </a:buClr>
            </a:pPr>
            <a:r>
              <a:rPr lang="en-US" dirty="0"/>
              <a:t>Shockwave</a:t>
            </a:r>
          </a:p>
          <a:p>
            <a:pPr>
              <a:buClr>
                <a:srgbClr val="8AD0D6"/>
              </a:buClr>
            </a:pPr>
            <a:r>
              <a:rPr lang="en-US" dirty="0"/>
              <a:t>Surgery</a:t>
            </a:r>
          </a:p>
          <a:p>
            <a:pPr>
              <a:buClr>
                <a:srgbClr val="8AD0D6"/>
              </a:buClr>
            </a:pPr>
            <a:r>
              <a:rPr lang="en-US" dirty="0"/>
              <a:t>MRI</a:t>
            </a:r>
          </a:p>
          <a:p>
            <a:pPr>
              <a:buClr>
                <a:srgbClr val="8AD0D6"/>
              </a:buClr>
            </a:pPr>
            <a:r>
              <a:rPr lang="en-US" dirty="0"/>
              <a:t>Ankle mobility</a:t>
            </a:r>
          </a:p>
          <a:p>
            <a:pPr>
              <a:buClr>
                <a:srgbClr val="8AD0D6"/>
              </a:buClr>
            </a:pPr>
            <a:r>
              <a:rPr lang="en-US" dirty="0"/>
              <a:t>Surgical repair of ruptures</a:t>
            </a:r>
          </a:p>
        </p:txBody>
      </p:sp>
    </p:spTree>
    <p:extLst>
      <p:ext uri="{BB962C8B-B14F-4D97-AF65-F5344CB8AC3E}">
        <p14:creationId xmlns:p14="http://schemas.microsoft.com/office/powerpoint/2010/main" val="399120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CDF68-D599-0B4A-00DC-C0E3AF8D6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Hallux </a:t>
            </a:r>
            <a:r>
              <a:rPr lang="en-US" dirty="0" err="1"/>
              <a:t>Limitus</a:t>
            </a:r>
            <a:r>
              <a:rPr lang="en-US" dirty="0"/>
              <a:t>/Rigidus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7D0292-944B-D26E-0073-D2C7F0B553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Conservative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95C5B8-B29A-A886-D6EC-7EC78A0C5DE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Injections</a:t>
            </a:r>
          </a:p>
          <a:p>
            <a:pPr>
              <a:buClr>
                <a:srgbClr val="8AD0D6"/>
              </a:buClr>
            </a:pPr>
            <a:r>
              <a:rPr lang="en-US" dirty="0"/>
              <a:t>Orthotics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79E558-84F4-49BE-9E75-32AE8745B1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Surgery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EBDE49-2DC0-E6C9-DEB7-6C3FB8F82B8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Cheilectomy</a:t>
            </a:r>
          </a:p>
          <a:p>
            <a:pPr>
              <a:buClr>
                <a:srgbClr val="8AD0D6"/>
              </a:buClr>
            </a:pPr>
            <a:r>
              <a:rPr lang="en-US" dirty="0"/>
              <a:t>Fusion</a:t>
            </a:r>
          </a:p>
        </p:txBody>
      </p:sp>
    </p:spTree>
    <p:extLst>
      <p:ext uri="{BB962C8B-B14F-4D97-AF65-F5344CB8AC3E}">
        <p14:creationId xmlns:p14="http://schemas.microsoft.com/office/powerpoint/2010/main" val="1754369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FB28F-C9D7-439B-B863-44B4E851A0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50061247-EA4F-4DFA-AFCE-648487762C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Your patient has acute or chronic ankle and foot pain...</a:t>
            </a:r>
          </a:p>
          <a:p>
            <a:endParaRPr lang="en-US" dirty="0"/>
          </a:p>
          <a:p>
            <a:r>
              <a:rPr lang="en-US" dirty="0"/>
              <a:t>Send patients to me for consult, or second opinion...</a:t>
            </a:r>
          </a:p>
          <a:p>
            <a:endParaRPr lang="en-US" dirty="0"/>
          </a:p>
          <a:p>
            <a:r>
              <a:rPr lang="en-US" dirty="0"/>
              <a:t>I will always send these patients back to you because everyone can benefit physical therapy.</a:t>
            </a:r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249ACE4E-0038-4BA2-8883-8C3F73B79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</a:p>
        </p:txBody>
      </p:sp>
      <p:pic>
        <p:nvPicPr>
          <p:cNvPr id="22" name="Picture Placeholder 21" descr="mountains under near dusk sky">
            <a:extLst>
              <a:ext uri="{FF2B5EF4-FFF2-40B4-BE49-F238E27FC236}">
                <a16:creationId xmlns:a16="http://schemas.microsoft.com/office/drawing/2014/main" id="{D8AC51EB-1C22-4303-8354-FC97950C7DE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63" b="63"/>
          <a:stretch/>
        </p:blipFill>
        <p:spPr/>
      </p:pic>
      <p:pic>
        <p:nvPicPr>
          <p:cNvPr id="18" name="Picture Placeholder 17" descr="mountains at sunset">
            <a:extLst>
              <a:ext uri="{FF2B5EF4-FFF2-40B4-BE49-F238E27FC236}">
                <a16:creationId xmlns:a16="http://schemas.microsoft.com/office/drawing/2014/main" id="{B503D699-E643-4969-9463-5C6331D0C86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t="177" b="177"/>
          <a:stretch/>
        </p:blipFill>
        <p:spPr/>
      </p:pic>
      <p:pic>
        <p:nvPicPr>
          <p:cNvPr id="20" name="Picture Placeholder 19" descr="mountains at sunset">
            <a:extLst>
              <a:ext uri="{FF2B5EF4-FFF2-40B4-BE49-F238E27FC236}">
                <a16:creationId xmlns:a16="http://schemas.microsoft.com/office/drawing/2014/main" id="{B8714555-7486-4DD7-A96C-52C27648358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/>
          <a:srcRect t="209" b="209"/>
          <a:stretch/>
        </p:blipFill>
        <p:spPr/>
      </p:pic>
    </p:spTree>
    <p:extLst>
      <p:ext uri="{BB962C8B-B14F-4D97-AF65-F5344CB8AC3E}">
        <p14:creationId xmlns:p14="http://schemas.microsoft.com/office/powerpoint/2010/main" val="35847726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mountains at sunset">
            <a:extLst>
              <a:ext uri="{FF2B5EF4-FFF2-40B4-BE49-F238E27FC236}">
                <a16:creationId xmlns:a16="http://schemas.microsoft.com/office/drawing/2014/main" id="{C82DA925-978C-48A9-98AD-0653B7A3D2D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t="41" b="41"/>
          <a:stretch/>
        </p:blipFill>
        <p:spPr/>
      </p:pic>
      <p:pic>
        <p:nvPicPr>
          <p:cNvPr id="11" name="Picture Placeholder 10" descr="mountains at sunset">
            <a:extLst>
              <a:ext uri="{FF2B5EF4-FFF2-40B4-BE49-F238E27FC236}">
                <a16:creationId xmlns:a16="http://schemas.microsoft.com/office/drawing/2014/main" id="{E63B7C3F-04A4-43F6-881D-FA11061CBAF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t="347" b="347"/>
          <a:stretch/>
        </p:blipFill>
        <p:spPr/>
      </p:pic>
      <p:pic>
        <p:nvPicPr>
          <p:cNvPr id="13" name="Picture Placeholder 12" descr="mountains under the night sky just before dawn">
            <a:extLst>
              <a:ext uri="{FF2B5EF4-FFF2-40B4-BE49-F238E27FC236}">
                <a16:creationId xmlns:a16="http://schemas.microsoft.com/office/drawing/2014/main" id="{E02C4914-F076-4415-9C5D-A9BDB6CC611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4"/>
          <a:srcRect t="108" b="108"/>
          <a:stretch/>
        </p:blipFill>
        <p:spPr/>
      </p:pic>
      <p:pic>
        <p:nvPicPr>
          <p:cNvPr id="15" name="Picture Placeholder 14" descr="mountains under near dusk sky">
            <a:extLst>
              <a:ext uri="{FF2B5EF4-FFF2-40B4-BE49-F238E27FC236}">
                <a16:creationId xmlns:a16="http://schemas.microsoft.com/office/drawing/2014/main" id="{3D15FDC1-74B5-4FD8-BD17-0E2502C411A6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5"/>
          <a:srcRect l="16" r="16"/>
          <a:stretch/>
        </p:blipFill>
        <p:spPr/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F777B66-94CB-491C-AC6B-BDAC98E21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2AF1107-8D35-4E35-93C7-D3640946F7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Dr. Selina Sekulic, DPM</a:t>
            </a:r>
          </a:p>
          <a:p>
            <a:r>
              <a:rPr lang="en-US" dirty="0"/>
              <a:t>Final Kick Ankle &amp; Foot Clinic</a:t>
            </a:r>
          </a:p>
          <a:p>
            <a:r>
              <a:rPr lang="en-US" dirty="0"/>
              <a:t>www.finalkickafc.com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313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mountains at sunset">
            <a:extLst>
              <a:ext uri="{FF2B5EF4-FFF2-40B4-BE49-F238E27FC236}">
                <a16:creationId xmlns:a16="http://schemas.microsoft.com/office/drawing/2014/main" id="{4642631A-6ABE-41EA-A308-9CF1230F142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/>
          <a:stretch/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DDBBC93-70DF-4E4E-98E3-08124185A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CF8D89-56D9-4E2B-9838-07DFB6E9D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DE74E9-AA78-46C1-845A-0B72FA8AF3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Physical Therapy Network</a:t>
            </a:r>
          </a:p>
          <a:p>
            <a:r>
              <a:rPr lang="en-US"/>
              <a:t>How I can augment your patient care</a:t>
            </a:r>
          </a:p>
          <a:p>
            <a:r>
              <a:rPr lang="en-US"/>
              <a:t>Patients you can refer to me</a:t>
            </a:r>
          </a:p>
          <a:p>
            <a:r>
              <a:rPr lang="en-US"/>
              <a:t>Common Injuries</a:t>
            </a:r>
          </a:p>
          <a:p>
            <a:r>
              <a:rPr lang="en-US"/>
              <a:t>Modalities I offer</a:t>
            </a:r>
          </a:p>
        </p:txBody>
      </p:sp>
    </p:spTree>
    <p:extLst>
      <p:ext uri="{BB962C8B-B14F-4D97-AF65-F5344CB8AC3E}">
        <p14:creationId xmlns:p14="http://schemas.microsoft.com/office/powerpoint/2010/main" val="1613598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mountains under the night sky just before dawn">
            <a:extLst>
              <a:ext uri="{FF2B5EF4-FFF2-40B4-BE49-F238E27FC236}">
                <a16:creationId xmlns:a16="http://schemas.microsoft.com/office/drawing/2014/main" id="{B53D1AAB-32B2-4F04-828F-AB1C758AF00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71" r="71"/>
          <a:stretch/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115FF41-AFA4-4D25-AB42-AB034F4B4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Dermatology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881FA9-F3B0-4912-B0E1-352094195C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Foot Fungus (i.e. Athlete's foot)</a:t>
            </a:r>
          </a:p>
          <a:p>
            <a:r>
              <a:rPr lang="en-US" dirty="0"/>
              <a:t>Nail Fungus</a:t>
            </a:r>
          </a:p>
          <a:p>
            <a:r>
              <a:rPr lang="en-US" dirty="0" err="1"/>
              <a:t>Ingrowing</a:t>
            </a:r>
            <a:r>
              <a:rPr lang="en-US" dirty="0"/>
              <a:t> nails</a:t>
            </a:r>
          </a:p>
          <a:p>
            <a:r>
              <a:rPr lang="en-US" dirty="0"/>
              <a:t>Callouses</a:t>
            </a:r>
          </a:p>
          <a:p>
            <a:r>
              <a:rPr lang="en-US" dirty="0"/>
              <a:t>Warts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34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E6A222EB-A81E-4238-B08D-AAB1828C8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014676C-074B-475A-8346-9C901C86C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79C4C8E-197B-4679-AE96-B5147F971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tx2">
                <a:alpha val="7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05408798-0DB3-46BF-880E-7BB904D70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955" y="1266958"/>
            <a:ext cx="2904124" cy="4528457"/>
          </a:xfr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-Plantar fasciitis</a:t>
            </a:r>
            <a:endParaRPr lang="en-US" dirty="0">
              <a:solidFill>
                <a:schemeClr val="tx2"/>
              </a:solidFill>
            </a:endParaRPr>
          </a:p>
          <a:p>
            <a:endParaRPr lang="en-US" b="1">
              <a:solidFill>
                <a:schemeClr val="tx2"/>
              </a:solidFill>
            </a:endParaRPr>
          </a:p>
          <a:p>
            <a:r>
              <a:rPr lang="en-US" b="1" dirty="0">
                <a:solidFill>
                  <a:schemeClr val="tx2"/>
                </a:solidFill>
              </a:rPr>
              <a:t>-</a:t>
            </a:r>
            <a:r>
              <a:rPr lang="en-US" b="1" dirty="0" err="1">
                <a:solidFill>
                  <a:schemeClr val="tx2"/>
                </a:solidFill>
              </a:rPr>
              <a:t>Infracalcaneal</a:t>
            </a:r>
            <a:r>
              <a:rPr lang="en-US" b="1" dirty="0">
                <a:solidFill>
                  <a:schemeClr val="tx2"/>
                </a:solidFill>
              </a:rPr>
              <a:t>   bursitis</a:t>
            </a:r>
          </a:p>
          <a:p>
            <a:endParaRPr lang="en-US" b="1">
              <a:solidFill>
                <a:schemeClr val="tx2"/>
              </a:solidFill>
            </a:endParaRPr>
          </a:p>
          <a:p>
            <a:r>
              <a:rPr lang="en-US" b="1" dirty="0">
                <a:solidFill>
                  <a:schemeClr val="tx2"/>
                </a:solidFill>
              </a:rPr>
              <a:t>-Stress fracture</a:t>
            </a:r>
          </a:p>
          <a:p>
            <a:endParaRPr lang="en-US" b="1" dirty="0">
              <a:solidFill>
                <a:schemeClr val="tx2"/>
              </a:solidFill>
            </a:endParaRPr>
          </a:p>
          <a:p>
            <a:r>
              <a:rPr lang="en-US" b="1" dirty="0">
                <a:solidFill>
                  <a:schemeClr val="tx2"/>
                </a:solidFill>
              </a:rPr>
              <a:t>-Bone tumor</a:t>
            </a:r>
          </a:p>
          <a:p>
            <a:endParaRPr lang="en-US" b="1" dirty="0">
              <a:solidFill>
                <a:schemeClr val="tx2"/>
              </a:solidFill>
            </a:endParaRPr>
          </a:p>
          <a:p>
            <a:r>
              <a:rPr lang="en-US" b="1" dirty="0">
                <a:solidFill>
                  <a:schemeClr val="tx2"/>
                </a:solidFill>
              </a:rPr>
              <a:t>-</a:t>
            </a:r>
            <a:r>
              <a:rPr lang="en-US" b="1" dirty="0" err="1">
                <a:solidFill>
                  <a:schemeClr val="tx2"/>
                </a:solidFill>
              </a:rPr>
              <a:t>LipomA</a:t>
            </a:r>
            <a:endParaRPr lang="en-US" b="1">
              <a:solidFill>
                <a:schemeClr val="tx2"/>
              </a:solidFill>
            </a:endParaRPr>
          </a:p>
          <a:p>
            <a:endParaRPr lang="en-US" b="1">
              <a:solidFill>
                <a:schemeClr val="tx2"/>
              </a:solidFill>
            </a:endParaRPr>
          </a:p>
          <a:p>
            <a:r>
              <a:rPr lang="en-US" b="1" dirty="0">
                <a:solidFill>
                  <a:schemeClr val="tx2"/>
                </a:solidFill>
              </a:rPr>
              <a:t>-Calcaneal apophysitis</a:t>
            </a:r>
          </a:p>
          <a:p>
            <a:endParaRPr lang="en-US" b="1">
              <a:solidFill>
                <a:schemeClr val="tx2"/>
              </a:solidFill>
            </a:endParaRPr>
          </a:p>
          <a:p>
            <a:r>
              <a:rPr lang="en-US" b="1" dirty="0">
                <a:solidFill>
                  <a:schemeClr val="tx2"/>
                </a:solidFill>
              </a:rPr>
              <a:t>-radiculopathy</a:t>
            </a:r>
          </a:p>
          <a:p>
            <a:pPr algn="r"/>
            <a:endParaRPr lang="en-US" b="1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F2FB0B-15EC-453B-BC9B-69AD35DDC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4089" y="1785432"/>
            <a:ext cx="5362919" cy="348365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7200" cap="all" spc="400"/>
              <a:t>Plantar Heel Pain</a:t>
            </a:r>
            <a:endParaRPr lang="en-US" sz="7200" b="0" i="0" kern="1200" cap="all" spc="40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27882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E27C7C-4B68-4BBC-BF36-8959D8493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/>
              <a:t>How can I help?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369F2-0239-91AF-19AE-EEACBB4330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Calibri" charset="2"/>
              <a:buChar char="-"/>
            </a:pPr>
            <a:r>
              <a:rPr lang="en-US"/>
              <a:t>Generalized experience</a:t>
            </a:r>
          </a:p>
          <a:p>
            <a:pPr>
              <a:buClr>
                <a:srgbClr val="8AD0D6"/>
              </a:buClr>
              <a:buFont typeface="Calibri" charset="2"/>
              <a:buChar char="-"/>
            </a:pPr>
            <a:r>
              <a:rPr lang="en-US"/>
              <a:t>X - rays</a:t>
            </a:r>
          </a:p>
          <a:p>
            <a:pPr>
              <a:buFont typeface="Calibri" charset="2"/>
              <a:buChar char="-"/>
            </a:pPr>
            <a:r>
              <a:rPr lang="en-US"/>
              <a:t>Steroid Injection</a:t>
            </a:r>
          </a:p>
          <a:p>
            <a:pPr>
              <a:buFont typeface="Calibri" charset="2"/>
              <a:buChar char="-"/>
            </a:pPr>
            <a:r>
              <a:rPr lang="en-US"/>
              <a:t>Custom Orthotics</a:t>
            </a:r>
          </a:p>
          <a:p>
            <a:pPr>
              <a:buClr>
                <a:srgbClr val="8AD0D6"/>
              </a:buClr>
              <a:buFont typeface="Calibri" charset="2"/>
              <a:buChar char="-"/>
            </a:pPr>
            <a:r>
              <a:rPr lang="en-US"/>
              <a:t>Shockwave</a:t>
            </a:r>
          </a:p>
          <a:p>
            <a:pPr marL="0" indent="0">
              <a:buClr>
                <a:srgbClr val="8AD0D6"/>
              </a:buClr>
              <a:buNone/>
            </a:pPr>
            <a:endParaRPr lang="en-US"/>
          </a:p>
          <a:p>
            <a:pPr>
              <a:buClr>
                <a:srgbClr val="8AD0D6"/>
              </a:buClr>
              <a:buFont typeface="Calibri" charset="2"/>
              <a:buChar char="-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914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DFB95-2803-4882-8DE6-333A75D37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65647" y="961134"/>
            <a:ext cx="4802187" cy="330838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/>
              <a:t>Posterior Tibial Tendonitis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FC25C2-2815-4A92-A043-0CEC83591A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5818" y="1797518"/>
            <a:ext cx="4802187" cy="3942878"/>
          </a:xfrm>
        </p:spPr>
        <p:txBody>
          <a:bodyPr>
            <a:normAutofit/>
          </a:bodyPr>
          <a:lstStyle/>
          <a:p>
            <a:r>
              <a:rPr lang="en-US"/>
              <a:t>-pronation vs supination</a:t>
            </a:r>
          </a:p>
          <a:p>
            <a:endParaRPr lang="en-US"/>
          </a:p>
          <a:p>
            <a:r>
              <a:rPr lang="en-US"/>
              <a:t>-tenosynovitis vs tear</a:t>
            </a:r>
          </a:p>
          <a:p>
            <a:endParaRPr lang="en-US"/>
          </a:p>
          <a:p>
            <a:r>
              <a:rPr lang="en-US"/>
              <a:t>-insertional vs </a:t>
            </a:r>
            <a:r>
              <a:rPr lang="en-US" err="1"/>
              <a:t>retromalleolar</a:t>
            </a:r>
            <a:endParaRPr lang="en-US"/>
          </a:p>
          <a:p>
            <a:endParaRPr lang="en-US"/>
          </a:p>
          <a:p>
            <a:r>
              <a:rPr lang="en-US"/>
              <a:t>-accessory navicular</a:t>
            </a:r>
          </a:p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E0D311A-C366-4A86-9404-C0F5CBF9C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2055D38-CE59-4FC4-85CE-CF9DA81D8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6915" y="6355080"/>
            <a:ext cx="3422035" cy="304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en-US" dirty="0">
              <a:solidFill>
                <a:srgbClr val="FFFFFF">
                  <a:alpha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473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287FE-1EFA-4C15-BFDD-1EE3F2D37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can I help?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B7C214-9C4B-410D-816A-6B3C8059C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</a:t>
            </a:r>
          </a:p>
          <a:p>
            <a:endParaRPr lang="en-US" dirty="0">
              <a:solidFill>
                <a:srgbClr val="FFFFFF">
                  <a:alpha val="60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31DF2-0419-4016-924C-21929AC1E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2" name="Content Placeholder 71">
            <a:extLst>
              <a:ext uri="{FF2B5EF4-FFF2-40B4-BE49-F238E27FC236}">
                <a16:creationId xmlns:a16="http://schemas.microsoft.com/office/drawing/2014/main" id="{A74D4B30-7898-6A08-9488-5C6607053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X – Rays</a:t>
            </a:r>
          </a:p>
          <a:p>
            <a:pPr>
              <a:buClr>
                <a:srgbClr val="8AD0D6"/>
              </a:buClr>
            </a:pPr>
            <a:r>
              <a:rPr lang="en-US"/>
              <a:t>Custom orthotics</a:t>
            </a:r>
          </a:p>
          <a:p>
            <a:pPr>
              <a:buClr>
                <a:srgbClr val="8AD0D6"/>
              </a:buClr>
            </a:pPr>
            <a:r>
              <a:rPr lang="en-US"/>
              <a:t>Shockwave</a:t>
            </a:r>
          </a:p>
          <a:p>
            <a:pPr>
              <a:buClr>
                <a:srgbClr val="8AD0D6"/>
              </a:buClr>
            </a:pPr>
            <a:r>
              <a:rPr lang="en-US"/>
              <a:t>Advanced Imaging</a:t>
            </a:r>
          </a:p>
          <a:p>
            <a:pPr>
              <a:buClr>
                <a:srgbClr val="8AD0D6"/>
              </a:buClr>
            </a:pPr>
            <a:r>
              <a:rPr lang="en-US"/>
              <a:t>Surgery</a:t>
            </a:r>
          </a:p>
        </p:txBody>
      </p:sp>
    </p:spTree>
    <p:extLst>
      <p:ext uri="{BB962C8B-B14F-4D97-AF65-F5344CB8AC3E}">
        <p14:creationId xmlns:p14="http://schemas.microsoft.com/office/powerpoint/2010/main" val="2270028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CDA59-55A0-4EA5-B3E4-646D1D3B4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Metatarsal Stress Fractures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4ABC42-7E22-4F59-A0B6-AD98B5CAE0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7800" y="1681163"/>
            <a:ext cx="4549775" cy="823912"/>
          </a:xfrm>
        </p:spPr>
        <p:txBody>
          <a:bodyPr/>
          <a:lstStyle/>
          <a:p>
            <a:r>
              <a:rPr lang="en-US" dirty="0"/>
              <a:t>Physical Therapy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E9CB6C-6FF8-4B8C-9B41-2DDD39B25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7800" y="2505075"/>
            <a:ext cx="4549775" cy="368458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rgbClr val="8AD0D6"/>
              </a:buClr>
            </a:pPr>
            <a:r>
              <a:rPr lang="en-US" sz="2000" dirty="0"/>
              <a:t>Core Strength</a:t>
            </a:r>
            <a:endParaRPr lang="en-US" dirty="0"/>
          </a:p>
          <a:p>
            <a:r>
              <a:rPr lang="en-US" sz="2000" dirty="0"/>
              <a:t>Transition to weight bearing </a:t>
            </a:r>
          </a:p>
          <a:p>
            <a:pPr>
              <a:buClr>
                <a:srgbClr val="8AD0D6"/>
              </a:buClr>
            </a:pPr>
            <a:r>
              <a:rPr lang="en-US" sz="2000" dirty="0"/>
              <a:t>Lifting Program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47FB98-C049-45C5-86B4-4CF44B247B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83206" y="1681163"/>
            <a:ext cx="4572182" cy="823912"/>
          </a:xfrm>
        </p:spPr>
        <p:txBody>
          <a:bodyPr/>
          <a:lstStyle/>
          <a:p>
            <a:r>
              <a:rPr lang="en-US" dirty="0"/>
              <a:t>Podiatry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74CB9D-E60B-4C8A-B4E7-23BC1D9FA6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83206" y="2505075"/>
            <a:ext cx="4572182" cy="36845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MRI and/or Clinical Confirmation </a:t>
            </a:r>
          </a:p>
          <a:p>
            <a:pPr>
              <a:buClr>
                <a:srgbClr val="8AD0D6"/>
              </a:buClr>
            </a:pPr>
            <a:r>
              <a:rPr lang="en-US" sz="2000" dirty="0"/>
              <a:t>Shockwave</a:t>
            </a:r>
            <a:endParaRPr lang="en-US" dirty="0"/>
          </a:p>
          <a:p>
            <a:pPr>
              <a:buClr>
                <a:srgbClr val="8AD0D6"/>
              </a:buClr>
            </a:pPr>
            <a:r>
              <a:rPr lang="en-US" sz="2000" dirty="0"/>
              <a:t>Orthotics</a:t>
            </a:r>
          </a:p>
          <a:p>
            <a:pPr>
              <a:buClr>
                <a:srgbClr val="8AD0D6"/>
              </a:buClr>
            </a:pPr>
            <a:r>
              <a:rPr lang="en-US" sz="2000" dirty="0"/>
              <a:t>X-ray</a:t>
            </a:r>
          </a:p>
        </p:txBody>
      </p:sp>
    </p:spTree>
    <p:extLst>
      <p:ext uri="{BB962C8B-B14F-4D97-AF65-F5344CB8AC3E}">
        <p14:creationId xmlns:p14="http://schemas.microsoft.com/office/powerpoint/2010/main" val="3124766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CDA59-55A0-4EA5-B3E4-646D1D3B4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Ankle Sprain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4ABC42-7E22-4F59-A0B6-AD98B5CAE0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7800" y="1681163"/>
            <a:ext cx="2834640" cy="823912"/>
          </a:xfrm>
        </p:spPr>
        <p:txBody>
          <a:bodyPr>
            <a:normAutofit/>
          </a:bodyPr>
          <a:lstStyle/>
          <a:p>
            <a:r>
              <a:rPr lang="en-US" dirty="0"/>
              <a:t>Physical Therapy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E9CB6C-6FF8-4B8C-9B41-2DDD39B25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7800" y="2505075"/>
            <a:ext cx="2834640" cy="36845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Single Leg Balance </a:t>
            </a:r>
          </a:p>
          <a:p>
            <a:pPr>
              <a:buClr>
                <a:srgbClr val="8AD0D6"/>
              </a:buClr>
            </a:pPr>
            <a:r>
              <a:rPr lang="en-US" sz="2000" dirty="0"/>
              <a:t>Ankle Mobility</a:t>
            </a:r>
          </a:p>
          <a:p>
            <a:r>
              <a:rPr lang="en-US" sz="2000" dirty="0"/>
              <a:t>Glute strength 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47FB98-C049-45C5-86B4-4CF44B247B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87335" y="1681163"/>
            <a:ext cx="2834640" cy="823912"/>
          </a:xfrm>
        </p:spPr>
        <p:txBody>
          <a:bodyPr>
            <a:normAutofit/>
          </a:bodyPr>
          <a:lstStyle/>
          <a:p>
            <a:r>
              <a:rPr lang="en-US" dirty="0"/>
              <a:t>Podiatry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74CB9D-E60B-4C8A-B4E7-23BC1D9FA6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87335" y="2505075"/>
            <a:ext cx="2834640" cy="368458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Clr>
                <a:srgbClr val="8AD0D6"/>
              </a:buClr>
            </a:pPr>
            <a:r>
              <a:rPr lang="en-US" sz="2000" dirty="0"/>
              <a:t>Anterior draw/Talar Tilt</a:t>
            </a:r>
            <a:endParaRPr lang="en-US" dirty="0"/>
          </a:p>
          <a:p>
            <a:pPr>
              <a:buClr>
                <a:srgbClr val="8AD0D6"/>
              </a:buClr>
            </a:pPr>
            <a:r>
              <a:rPr lang="en-US" sz="2000" dirty="0"/>
              <a:t>Trilok Brace</a:t>
            </a:r>
            <a:endParaRPr lang="en-US" dirty="0"/>
          </a:p>
          <a:p>
            <a:pPr>
              <a:buClr>
                <a:srgbClr val="8AD0D6"/>
              </a:buClr>
            </a:pPr>
            <a:r>
              <a:rPr lang="en-US" sz="2000" dirty="0"/>
              <a:t>MRI to determine severity and evaluate other structures</a:t>
            </a:r>
          </a:p>
          <a:p>
            <a:pPr>
              <a:buClr>
                <a:srgbClr val="8AD0D6"/>
              </a:buClr>
            </a:pPr>
            <a:r>
              <a:rPr lang="en-US" sz="2000" dirty="0"/>
              <a:t>X-rays to evaluate for fractures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E6B5B72-43F9-4438-A504-FD3C083AB96D}"/>
              </a:ext>
            </a:extLst>
          </p:cNvPr>
          <p:cNvSpPr txBox="1">
            <a:spLocks/>
          </p:cNvSpPr>
          <p:nvPr/>
        </p:nvSpPr>
        <p:spPr>
          <a:xfrm>
            <a:off x="8526870" y="1681163"/>
            <a:ext cx="2834640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Surgery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DE486408-F529-4D60-A080-911A0851FE1B}"/>
              </a:ext>
            </a:extLst>
          </p:cNvPr>
          <p:cNvSpPr txBox="1">
            <a:spLocks/>
          </p:cNvSpPr>
          <p:nvPr/>
        </p:nvSpPr>
        <p:spPr>
          <a:xfrm>
            <a:off x="8526870" y="2505075"/>
            <a:ext cx="2834640" cy="36845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Modified </a:t>
            </a:r>
            <a:r>
              <a:rPr lang="en-US" sz="2000" dirty="0" err="1"/>
              <a:t>Brostrum</a:t>
            </a:r>
            <a:r>
              <a:rPr lang="en-US" sz="2000" dirty="0"/>
              <a:t> with internal Brace</a:t>
            </a:r>
            <a:endParaRPr lang="en-US" dirty="0"/>
          </a:p>
          <a:p>
            <a:r>
              <a:rPr lang="en-US" sz="2000" dirty="0"/>
              <a:t>4 weeks NWB</a:t>
            </a:r>
          </a:p>
          <a:p>
            <a:r>
              <a:rPr lang="en-US" sz="2000" dirty="0"/>
              <a:t>Progressive WB and Return to physical Therapy</a:t>
            </a:r>
          </a:p>
        </p:txBody>
      </p:sp>
    </p:spTree>
    <p:extLst>
      <p:ext uri="{BB962C8B-B14F-4D97-AF65-F5344CB8AC3E}">
        <p14:creationId xmlns:p14="http://schemas.microsoft.com/office/powerpoint/2010/main" val="14034552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  <_ip_UnifiedCompliancePolicyUIAction xmlns="http://schemas.microsoft.com/sharepoint/v3" xsi:nil="true"/>
    <Image xmlns="71af3243-3dd4-4a8d-8c0d-dd76da1f02a5">
      <Url xsi:nil="true"/>
      <Description xsi:nil="true"/>
    </Image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79E8A1-055A-4751-97E9-E6B1F9E2121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9D08CD0-82A3-4566-9B63-BB91B2D89764}">
  <ds:schemaRefs>
    <ds:schemaRef ds:uri="230e9df3-be65-4c73-a93b-d1236ebd677e"/>
    <ds:schemaRef ds:uri="71af3243-3dd4-4a8d-8c0d-dd76da1f02a5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64958658-F0F0-4C75-A3B7-276A0C8E9F28}">
  <ds:schemaRefs>
    <ds:schemaRef ds:uri="16c05727-aa75-4e4a-9b5f-8a80a1165891"/>
    <ds:schemaRef ds:uri="230e9df3-be65-4c73-a93b-d1236ebd677e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TM89338750</Template>
  <Application>Microsoft Office PowerPoint</Application>
  <PresentationFormat>Widescreen</PresentationFormat>
  <Slides>13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Ion</vt:lpstr>
      <vt:lpstr>Final Kick Ankle &amp; Foot Clinic</vt:lpstr>
      <vt:lpstr>Agenda</vt:lpstr>
      <vt:lpstr>Dermatology</vt:lpstr>
      <vt:lpstr>Plantar Heel Pain</vt:lpstr>
      <vt:lpstr>How can I help?</vt:lpstr>
      <vt:lpstr>Posterior Tibial Tendonitis</vt:lpstr>
      <vt:lpstr>How can I help?</vt:lpstr>
      <vt:lpstr>Metatarsal Stress Fractures</vt:lpstr>
      <vt:lpstr>Ankle Sprain</vt:lpstr>
      <vt:lpstr>Achilles Tendonitis</vt:lpstr>
      <vt:lpstr>Hallux Limitus/Rigidus</vt:lpstr>
      <vt:lpstr>Summary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Galaxy</dc:title>
  <dc:creator/>
  <cp:revision>177</cp:revision>
  <dcterms:created xsi:type="dcterms:W3CDTF">2024-01-17T02:57:04Z</dcterms:created>
  <dcterms:modified xsi:type="dcterms:W3CDTF">2024-01-25T05:16:45Z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